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48" r:id="rId1"/>
  </p:sldMasterIdLst>
  <p:notesMasterIdLst>
    <p:notesMasterId r:id="rId31"/>
  </p:notesMasterIdLst>
  <p:handoutMasterIdLst>
    <p:handoutMasterId r:id="rId32"/>
  </p:handoutMasterIdLst>
  <p:sldIdLst>
    <p:sldId id="256" r:id="rId2"/>
    <p:sldId id="341" r:id="rId3"/>
    <p:sldId id="290" r:id="rId4"/>
    <p:sldId id="342" r:id="rId5"/>
    <p:sldId id="343" r:id="rId6"/>
    <p:sldId id="344" r:id="rId7"/>
    <p:sldId id="345" r:id="rId8"/>
    <p:sldId id="346" r:id="rId9"/>
    <p:sldId id="347" r:id="rId10"/>
    <p:sldId id="348" r:id="rId11"/>
    <p:sldId id="349" r:id="rId12"/>
    <p:sldId id="362" r:id="rId13"/>
    <p:sldId id="350" r:id="rId14"/>
    <p:sldId id="351" r:id="rId15"/>
    <p:sldId id="352" r:id="rId16"/>
    <p:sldId id="353" r:id="rId17"/>
    <p:sldId id="354" r:id="rId18"/>
    <p:sldId id="355" r:id="rId19"/>
    <p:sldId id="356" r:id="rId20"/>
    <p:sldId id="357" r:id="rId21"/>
    <p:sldId id="358" r:id="rId22"/>
    <p:sldId id="359" r:id="rId23"/>
    <p:sldId id="360" r:id="rId24"/>
    <p:sldId id="363" r:id="rId25"/>
    <p:sldId id="365" r:id="rId26"/>
    <p:sldId id="364" r:id="rId27"/>
    <p:sldId id="367" r:id="rId28"/>
    <p:sldId id="361" r:id="rId29"/>
    <p:sldId id="295" r:id="rId30"/>
  </p:sldIdLst>
  <p:sldSz cx="12192000" cy="6858000"/>
  <p:notesSz cx="6858000" cy="9144000"/>
  <p:defaultTextStyle>
    <a:defPPr>
      <a:defRPr lang="de-CH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1" userDrawn="1">
          <p15:clr>
            <a:srgbClr val="A4A3A4"/>
          </p15:clr>
        </p15:guide>
        <p15:guide id="2" orient="horz" pos="852" userDrawn="1">
          <p15:clr>
            <a:srgbClr val="A4A3A4"/>
          </p15:clr>
        </p15:guide>
        <p15:guide id="3" pos="104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groscope" initials="" lastIdx="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01E32"/>
    <a:srgbClr val="FFFF00"/>
    <a:srgbClr val="ED181E"/>
    <a:srgbClr val="FFFF99"/>
    <a:srgbClr val="7F7F7F"/>
    <a:srgbClr val="F0F5FD"/>
    <a:srgbClr val="E8F0F8"/>
    <a:srgbClr val="E6E6E6"/>
    <a:srgbClr val="DDDDDD"/>
    <a:srgbClr val="C0C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002" autoAdjust="0"/>
    <p:restoredTop sz="81925" autoAdjust="0"/>
  </p:normalViewPr>
  <p:slideViewPr>
    <p:cSldViewPr snapToGrid="0" showGuides="1">
      <p:cViewPr varScale="1">
        <p:scale>
          <a:sx n="54" d="100"/>
          <a:sy n="54" d="100"/>
        </p:scale>
        <p:origin x="1188" y="60"/>
      </p:cViewPr>
      <p:guideLst>
        <p:guide orient="horz" pos="251"/>
        <p:guide orient="horz" pos="852"/>
        <p:guide pos="1041"/>
      </p:guideLst>
    </p:cSldViewPr>
  </p:slideViewPr>
  <p:notesTextViewPr>
    <p:cViewPr>
      <p:scale>
        <a:sx n="75" d="100"/>
        <a:sy n="75" d="100"/>
      </p:scale>
      <p:origin x="0" y="0"/>
    </p:cViewPr>
  </p:notesTextViewPr>
  <p:notesViewPr>
    <p:cSldViewPr snapToGrid="0" showGuides="1">
      <p:cViewPr varScale="1">
        <p:scale>
          <a:sx n="91" d="100"/>
          <a:sy n="91" d="100"/>
        </p:scale>
        <p:origin x="-2316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GB"/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GB"/>
          </a:p>
        </p:txBody>
      </p:sp>
      <p:sp>
        <p:nvSpPr>
          <p:cNvPr id="2048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GB"/>
          </a:p>
        </p:txBody>
      </p:sp>
      <p:sp>
        <p:nvSpPr>
          <p:cNvPr id="2048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D3ECDC1-EDF1-4AFC-A2D1-F3CDC2C7E573}" type="slidenum">
              <a:rPr lang="en-GB"/>
              <a:pPr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891820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de-CH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de-CH"/>
          </a:p>
        </p:txBody>
      </p:sp>
      <p:sp>
        <p:nvSpPr>
          <p:cNvPr id="819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CH"/>
              <a:t>Mastertextformat bearbeiten</a:t>
            </a:r>
          </a:p>
          <a:p>
            <a:pPr lvl="1"/>
            <a:r>
              <a:rPr lang="de-CH"/>
              <a:t>Zweite Ebene</a:t>
            </a:r>
          </a:p>
          <a:p>
            <a:pPr lvl="2"/>
            <a:r>
              <a:rPr lang="de-CH"/>
              <a:t>Dritte Ebene</a:t>
            </a:r>
          </a:p>
          <a:p>
            <a:pPr lvl="3"/>
            <a:r>
              <a:rPr lang="de-CH"/>
              <a:t>Vierte Ebene</a:t>
            </a:r>
          </a:p>
          <a:p>
            <a:pPr lvl="4"/>
            <a:r>
              <a:rPr lang="de-CH"/>
              <a:t>Fünfte Ebene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de-CH"/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D4CBAC4B-7279-4E25-A284-0BE6F5B9A6DD}" type="slidenum">
              <a:rPr lang="de-CH"/>
              <a:t>‹N°›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933247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13525" cy="3721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CBAC4B-7279-4E25-A284-0BE6F5B9A6DD}" type="slidenum">
              <a:rPr lang="de-CH" smtClean="0"/>
              <a:t>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575207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CBAC4B-7279-4E25-A284-0BE6F5B9A6DD}" type="slidenum">
              <a:rPr lang="de-CH" smtClean="0"/>
              <a:pPr/>
              <a:t>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694868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dirty="0"/>
          </a:p>
          <a:p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CBAC4B-7279-4E25-A284-0BE6F5B9A6DD}" type="slidenum">
              <a:rPr lang="de-CH" smtClean="0"/>
              <a:t>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8986900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CBAC4B-7279-4E25-A284-0BE6F5B9A6DD}" type="slidenum">
              <a:rPr lang="de-CH" smtClean="0"/>
              <a:t>10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166862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CBAC4B-7279-4E25-A284-0BE6F5B9A6DD}" type="slidenum">
              <a:rPr lang="de-CH" smtClean="0"/>
              <a:t>13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0784198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CBAC4B-7279-4E25-A284-0BE6F5B9A6DD}" type="slidenum">
              <a:rPr lang="de-CH" smtClean="0"/>
              <a:t>23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431932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CBAC4B-7279-4E25-A284-0BE6F5B9A6DD}" type="slidenum">
              <a:rPr lang="de-CH" smtClean="0"/>
              <a:pPr/>
              <a:t>29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757779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729317" y="2320925"/>
            <a:ext cx="9906000" cy="2773363"/>
          </a:xfrm>
        </p:spPr>
        <p:txBody>
          <a:bodyPr/>
          <a:lstStyle>
            <a:lvl1pPr>
              <a:defRPr sz="5200"/>
            </a:lvl1pPr>
          </a:lstStyle>
          <a:p>
            <a:pPr lvl="0"/>
            <a:r>
              <a:rPr lang="de-DE" noProof="0"/>
              <a:t>Titelmasterformat durch Klicken bearbeiten</a:t>
            </a:r>
            <a:endParaRPr lang="en-GB" noProof="0" dirty="0"/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1739900" y="5594354"/>
            <a:ext cx="9906000" cy="511175"/>
          </a:xfrm>
        </p:spPr>
        <p:txBody>
          <a:bodyPr/>
          <a:lstStyle>
            <a:lvl1pPr marL="0" indent="0">
              <a:buFontTx/>
              <a:buNone/>
              <a:defRPr sz="2000" baseline="0"/>
            </a:lvl1pPr>
          </a:lstStyle>
          <a:p>
            <a:pPr lvl="0"/>
            <a:r>
              <a:rPr lang="de-DE" noProof="0" dirty="0"/>
              <a:t>Datum</a:t>
            </a:r>
            <a:endParaRPr lang="en-GB" noProof="0" dirty="0"/>
          </a:p>
        </p:txBody>
      </p:sp>
      <p:sp>
        <p:nvSpPr>
          <p:cNvPr id="8" name="Text Box 53"/>
          <p:cNvSpPr txBox="1">
            <a:spLocks noChangeArrowheads="1"/>
          </p:cNvSpPr>
          <p:nvPr userDrawn="1"/>
        </p:nvSpPr>
        <p:spPr bwMode="auto">
          <a:xfrm>
            <a:off x="1742400" y="6218242"/>
            <a:ext cx="5877600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marL="0" marR="0" lvl="0" indent="0" algn="l" defTabSz="914377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CH" sz="900" dirty="0"/>
              <a:t>www.agroscope.ch I </a:t>
            </a:r>
            <a:r>
              <a:rPr lang="de-CH" sz="900" dirty="0" err="1">
                <a:effectLst/>
              </a:rPr>
              <a:t>good</a:t>
            </a:r>
            <a:r>
              <a:rPr lang="de-CH" sz="900" dirty="0">
                <a:effectLst/>
              </a:rPr>
              <a:t> </a:t>
            </a:r>
            <a:r>
              <a:rPr lang="de-CH" sz="900" dirty="0" err="1">
                <a:effectLst/>
              </a:rPr>
              <a:t>food</a:t>
            </a:r>
            <a:r>
              <a:rPr lang="de-CH" sz="900" dirty="0">
                <a:effectLst/>
              </a:rPr>
              <a:t>, </a:t>
            </a:r>
            <a:r>
              <a:rPr lang="de-CH" sz="900" dirty="0" err="1">
                <a:effectLst/>
              </a:rPr>
              <a:t>healthy</a:t>
            </a:r>
            <a:r>
              <a:rPr lang="de-CH" sz="900" dirty="0">
                <a:effectLst/>
              </a:rPr>
              <a:t> </a:t>
            </a:r>
            <a:r>
              <a:rPr lang="de-CH" sz="900" dirty="0" err="1">
                <a:effectLst/>
              </a:rPr>
              <a:t>environment</a:t>
            </a:r>
            <a:endParaRPr lang="fr-FR" sz="900" dirty="0">
              <a:effectLst/>
            </a:endParaRPr>
          </a:p>
          <a:p>
            <a:pPr marL="0" marR="0" indent="0" algn="l" defTabSz="914377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fr-FR" sz="900" dirty="0">
              <a:effectLst/>
            </a:endParaRPr>
          </a:p>
          <a:p>
            <a:pPr>
              <a:spcBef>
                <a:spcPct val="50000"/>
              </a:spcBef>
            </a:pPr>
            <a:endParaRPr lang="de-CH" sz="900" dirty="0"/>
          </a:p>
        </p:txBody>
      </p:sp>
      <p:pic>
        <p:nvPicPr>
          <p:cNvPr id="9" name="Picture 37" descr="Logo_CMYK_pos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000" y="381600"/>
            <a:ext cx="1997075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47" descr="rotbalken_Agroscope_PPT_S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0"/>
            <a:ext cx="298450" cy="6854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 Box 32"/>
          <p:cNvSpPr txBox="1">
            <a:spLocks noChangeArrowheads="1"/>
          </p:cNvSpPr>
          <p:nvPr userDrawn="1"/>
        </p:nvSpPr>
        <p:spPr bwMode="auto">
          <a:xfrm>
            <a:off x="6081599" y="384289"/>
            <a:ext cx="3581400" cy="4493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105000"/>
              </a:lnSpc>
              <a:spcBef>
                <a:spcPct val="50000"/>
              </a:spcBef>
            </a:pPr>
            <a:r>
              <a:rPr lang="en-US" sz="800" dirty="0"/>
              <a:t>Federal Department of Economic Affairs,</a:t>
            </a:r>
            <a:br>
              <a:rPr lang="en-US" sz="800" dirty="0"/>
            </a:br>
            <a:r>
              <a:rPr lang="en-US" sz="800" dirty="0"/>
              <a:t>Education and Research EAER</a:t>
            </a:r>
          </a:p>
          <a:p>
            <a:pPr>
              <a:lnSpc>
                <a:spcPct val="105000"/>
              </a:lnSpc>
              <a:spcBef>
                <a:spcPct val="50000"/>
              </a:spcBef>
            </a:pPr>
            <a:r>
              <a:rPr lang="en-US" sz="800" b="1" dirty="0"/>
              <a:t>Agroscope 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0806401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28000" y="331253"/>
            <a:ext cx="9948333" cy="989013"/>
          </a:xfrm>
        </p:spPr>
        <p:txBody>
          <a:bodyPr/>
          <a:lstStyle>
            <a:lvl1pPr>
              <a:lnSpc>
                <a:spcPts val="3500"/>
              </a:lnSpc>
              <a:defRPr/>
            </a:lvl1pPr>
          </a:lstStyle>
          <a:p>
            <a:r>
              <a:rPr lang="de-DE"/>
              <a:t>Titelmasterformat durch Klicken bearbeiten</a:t>
            </a:r>
            <a:endParaRPr lang="fr-CH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728000" y="1286463"/>
            <a:ext cx="9963151" cy="4545012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16199958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fr-CH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1714500" y="1449390"/>
            <a:ext cx="4878917" cy="45450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fr-CH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796624" y="1449390"/>
            <a:ext cx="4881033" cy="45450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3484436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360820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619866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Text Box 25"/>
          <p:cNvSpPr txBox="1">
            <a:spLocks noChangeArrowheads="1"/>
          </p:cNvSpPr>
          <p:nvPr/>
        </p:nvSpPr>
        <p:spPr bwMode="auto">
          <a:xfrm>
            <a:off x="711200" y="304803"/>
            <a:ext cx="68072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en-CA" sz="2400"/>
          </a:p>
        </p:txBody>
      </p:sp>
      <p:sp>
        <p:nvSpPr>
          <p:cNvPr id="1051" name="Rectangle 27"/>
          <p:cNvSpPr>
            <a:spLocks noGrp="1" noChangeArrowheads="1"/>
          </p:cNvSpPr>
          <p:nvPr>
            <p:ph type="title"/>
          </p:nvPr>
        </p:nvSpPr>
        <p:spPr bwMode="auto">
          <a:xfrm>
            <a:off x="1728000" y="334577"/>
            <a:ext cx="9948333" cy="989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dirty="0"/>
              <a:t>Le </a:t>
            </a:r>
            <a:r>
              <a:rPr lang="en-GB" dirty="0" err="1"/>
              <a:t>titre peut être simple </a:t>
            </a:r>
            <a:r>
              <a:rPr lang="en-GB" dirty="0"/>
              <a:t>ou </a:t>
            </a:r>
            <a:r>
              <a:rPr lang="en-GB" dirty="0" err="1"/>
              <a:t>double.</a:t>
            </a:r>
            <a:endParaRPr lang="en-GB" dirty="0"/>
          </a:p>
        </p:txBody>
      </p:sp>
      <p:sp>
        <p:nvSpPr>
          <p:cNvPr id="1052" name="Rectangle 28"/>
          <p:cNvSpPr>
            <a:spLocks noGrp="1" noChangeArrowheads="1"/>
          </p:cNvSpPr>
          <p:nvPr>
            <p:ph type="body" idx="1"/>
          </p:nvPr>
        </p:nvSpPr>
        <p:spPr bwMode="auto">
          <a:xfrm>
            <a:off x="1728000" y="1449390"/>
            <a:ext cx="9963151" cy="4545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dirty="0" err="1"/>
              <a:t>Cliquez sur le bouton</a:t>
            </a:r>
            <a:r>
              <a:rPr lang="en-GB" dirty="0"/>
              <a:t>, pour </a:t>
            </a:r>
            <a:r>
              <a:rPr lang="en-GB" dirty="0" err="1"/>
              <a:t>modifier la forme </a:t>
            </a:r>
            <a:r>
              <a:rPr lang="en-GB" dirty="0"/>
              <a:t>du </a:t>
            </a:r>
            <a:r>
              <a:rPr lang="en-GB" dirty="0" err="1"/>
              <a:t>texte du discours.</a:t>
            </a:r>
            <a:endParaRPr lang="en-GB" dirty="0"/>
          </a:p>
          <a:p>
            <a:pPr lvl="1"/>
            <a:r>
              <a:rPr lang="en-GB" dirty="0" err="1"/>
              <a:t>Zweite Ebene</a:t>
            </a:r>
            <a:endParaRPr lang="en-GB" dirty="0"/>
          </a:p>
          <a:p>
            <a:pPr lvl="2"/>
            <a:r>
              <a:rPr lang="en-GB" dirty="0" err="1"/>
              <a:t>Dritte Ebene</a:t>
            </a:r>
            <a:endParaRPr lang="en-GB" dirty="0"/>
          </a:p>
          <a:p>
            <a:pPr lvl="3"/>
            <a:r>
              <a:rPr lang="en-GB" dirty="0" err="1"/>
              <a:t>Vierte Ebene</a:t>
            </a:r>
            <a:endParaRPr lang="en-GB" dirty="0"/>
          </a:p>
          <a:p>
            <a:pPr lvl="4"/>
            <a:r>
              <a:rPr lang="en-GB" dirty="0" err="1"/>
              <a:t>Fünfte Ebene</a:t>
            </a:r>
            <a:endParaRPr lang="en-GB" dirty="0"/>
          </a:p>
        </p:txBody>
      </p:sp>
      <p:sp>
        <p:nvSpPr>
          <p:cNvPr id="1064" name="Line 40"/>
          <p:cNvSpPr>
            <a:spLocks noChangeShapeType="1"/>
          </p:cNvSpPr>
          <p:nvPr/>
        </p:nvSpPr>
        <p:spPr bwMode="auto">
          <a:xfrm flipH="1">
            <a:off x="1728000" y="6048375"/>
            <a:ext cx="99949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CH" sz="2400"/>
          </a:p>
        </p:txBody>
      </p:sp>
      <p:sp>
        <p:nvSpPr>
          <p:cNvPr id="1073" name="Text Box 49"/>
          <p:cNvSpPr txBox="1">
            <a:spLocks noChangeArrowheads="1"/>
          </p:cNvSpPr>
          <p:nvPr/>
        </p:nvSpPr>
        <p:spPr bwMode="auto">
          <a:xfrm>
            <a:off x="8585200" y="6127753"/>
            <a:ext cx="3022600" cy="1454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algn="r">
              <a:lnSpc>
                <a:spcPct val="105000"/>
              </a:lnSpc>
              <a:spcBef>
                <a:spcPct val="50000"/>
              </a:spcBef>
            </a:pPr>
            <a:fld id="{46710109-66D9-4269-ADFB-6DC9820E2C14}" type="slidenum">
              <a:rPr lang="de-CH" sz="900"/>
              <a:t>‹N°›</a:t>
            </a:fld>
            <a:endParaRPr lang="de-CH" sz="900"/>
          </a:p>
        </p:txBody>
      </p:sp>
      <p:pic>
        <p:nvPicPr>
          <p:cNvPr id="11" name="Picture 37" descr="Logo_CMYK_pos"/>
          <p:cNvPicPr>
            <a:picLocks noChangeAspect="1" noChangeArrowheads="1"/>
          </p:cNvPicPr>
          <p:nvPr userDrawn="1"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295"/>
          <a:stretch/>
        </p:blipFill>
        <p:spPr bwMode="auto">
          <a:xfrm>
            <a:off x="1080000" y="381600"/>
            <a:ext cx="353586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47" descr="rotbalken_Agroscope_PPT_S2"/>
          <p:cNvPicPr>
            <a:picLocks noChangeAspect="1" noChangeArrowheads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0"/>
            <a:ext cx="298450" cy="6854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 Box 56"/>
          <p:cNvSpPr txBox="1">
            <a:spLocks noChangeArrowheads="1"/>
          </p:cNvSpPr>
          <p:nvPr userDrawn="1"/>
        </p:nvSpPr>
        <p:spPr bwMode="auto">
          <a:xfrm>
            <a:off x="1634828" y="6045866"/>
            <a:ext cx="5883572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sz="900" b="1" kern="120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Méthodes de phénotypage dans le cadre de l'examen des </a:t>
            </a:r>
            <a:r>
              <a:rPr lang="en-GB" sz="900" b="1" kern="1200" dirty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variétés</a:t>
            </a:r>
            <a:endParaRPr lang="en-US" sz="900" b="1" kern="1200" dirty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  <p:sldLayoutId id="2147483652" r:id="rId4"/>
    <p:sldLayoutId id="2147483654" r:id="rId5"/>
    <p:sldLayoutId id="2147483655" r:id="rId6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</a:defRPr>
      </a:lvl5pPr>
      <a:lvl6pPr marL="457189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</a:defRPr>
      </a:lvl6pPr>
      <a:lvl7pPr marL="914377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</a:defRPr>
      </a:lvl7pPr>
      <a:lvl8pPr marL="1371566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</a:defRPr>
      </a:lvl8pPr>
      <a:lvl9pPr marL="1828754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</a:defRPr>
      </a:lvl9pPr>
    </p:titleStyle>
    <p:bodyStyle>
      <a:lvl1pPr marL="177796" indent="-177796" algn="l" rtl="0" eaLnBrk="1" fontAlgn="base" hangingPunct="1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2100">
          <a:solidFill>
            <a:schemeClr val="tx1"/>
          </a:solidFill>
          <a:latin typeface="+mn-lt"/>
          <a:ea typeface="+mn-ea"/>
          <a:cs typeface="+mn-cs"/>
        </a:defRPr>
      </a:lvl1pPr>
      <a:lvl2pPr marL="357179" indent="-177796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Wingdings" panose="05000000000000000000" pitchFamily="2" charset="2"/>
        <a:buChar char="§"/>
        <a:defRPr sz="2100">
          <a:solidFill>
            <a:schemeClr val="tx1"/>
          </a:solidFill>
          <a:latin typeface="+mn-lt"/>
        </a:defRPr>
      </a:lvl2pPr>
      <a:lvl3pPr marL="534975" indent="-176209" algn="l" rtl="0" eaLnBrk="1" fontAlgn="base" hangingPunct="1">
        <a:spcBef>
          <a:spcPct val="20000"/>
        </a:spcBef>
        <a:spcAft>
          <a:spcPct val="0"/>
        </a:spcAft>
        <a:buClr>
          <a:srgbClr val="B2B2B2"/>
        </a:buClr>
        <a:buFont typeface="Wingdings" panose="05000000000000000000" pitchFamily="2" charset="2"/>
        <a:buChar char="§"/>
        <a:defRPr sz="2100">
          <a:solidFill>
            <a:schemeClr val="tx1"/>
          </a:solidFill>
          <a:latin typeface="+mn-lt"/>
        </a:defRPr>
      </a:lvl3pPr>
      <a:lvl4pPr marL="714357" indent="-177796" algn="l" rtl="0" eaLnBrk="1" fontAlgn="base" hangingPunct="1">
        <a:spcBef>
          <a:spcPct val="20000"/>
        </a:spcBef>
        <a:spcAft>
          <a:spcPct val="0"/>
        </a:spcAft>
        <a:buClr>
          <a:srgbClr val="C0C0C0"/>
        </a:buClr>
        <a:buFont typeface="Wingdings" panose="05000000000000000000" pitchFamily="2" charset="2"/>
        <a:buChar char="§"/>
        <a:defRPr sz="2100">
          <a:solidFill>
            <a:schemeClr val="tx1"/>
          </a:solidFill>
          <a:latin typeface="+mn-lt"/>
        </a:defRPr>
      </a:lvl4pPr>
      <a:lvl5pPr marL="900091" indent="-184146" algn="l" rtl="0" eaLnBrk="1" fontAlgn="base" hangingPunct="1">
        <a:spcBef>
          <a:spcPct val="20000"/>
        </a:spcBef>
        <a:spcAft>
          <a:spcPct val="0"/>
        </a:spcAft>
        <a:buClr>
          <a:srgbClr val="DDDDDD"/>
        </a:buClr>
        <a:buFont typeface="Wingdings" panose="05000000000000000000" pitchFamily="2" charset="2"/>
        <a:buChar char="§"/>
        <a:defRPr sz="2100">
          <a:solidFill>
            <a:schemeClr val="tx1"/>
          </a:solidFill>
          <a:latin typeface="+mn-lt"/>
        </a:defRPr>
      </a:lvl5pPr>
      <a:lvl6pPr marL="1357279" indent="-184146" algn="l" rtl="0" eaLnBrk="1" fontAlgn="base" hangingPunct="1">
        <a:spcBef>
          <a:spcPct val="20000"/>
        </a:spcBef>
        <a:spcAft>
          <a:spcPct val="0"/>
        </a:spcAft>
        <a:buClr>
          <a:srgbClr val="DDDDDD"/>
        </a:buClr>
        <a:buChar char="•"/>
        <a:defRPr sz="2100">
          <a:solidFill>
            <a:schemeClr val="tx1"/>
          </a:solidFill>
          <a:latin typeface="+mn-lt"/>
        </a:defRPr>
      </a:lvl6pPr>
      <a:lvl7pPr marL="1814468" indent="-184146" algn="l" rtl="0" eaLnBrk="1" fontAlgn="base" hangingPunct="1">
        <a:spcBef>
          <a:spcPct val="20000"/>
        </a:spcBef>
        <a:spcAft>
          <a:spcPct val="0"/>
        </a:spcAft>
        <a:buClr>
          <a:srgbClr val="DDDDDD"/>
        </a:buClr>
        <a:buChar char="•"/>
        <a:defRPr sz="2100">
          <a:solidFill>
            <a:schemeClr val="tx1"/>
          </a:solidFill>
          <a:latin typeface="+mn-lt"/>
        </a:defRPr>
      </a:lvl7pPr>
      <a:lvl8pPr marL="2271657" indent="-184146" algn="l" rtl="0" eaLnBrk="1" fontAlgn="base" hangingPunct="1">
        <a:spcBef>
          <a:spcPct val="20000"/>
        </a:spcBef>
        <a:spcAft>
          <a:spcPct val="0"/>
        </a:spcAft>
        <a:buClr>
          <a:srgbClr val="DDDDDD"/>
        </a:buClr>
        <a:buChar char="•"/>
        <a:defRPr sz="2100">
          <a:solidFill>
            <a:schemeClr val="tx1"/>
          </a:solidFill>
          <a:latin typeface="+mn-lt"/>
        </a:defRPr>
      </a:lvl8pPr>
      <a:lvl9pPr marL="2728845" indent="-184146" algn="l" rtl="0" eaLnBrk="1" fontAlgn="base" hangingPunct="1">
        <a:spcBef>
          <a:spcPct val="20000"/>
        </a:spcBef>
        <a:spcAft>
          <a:spcPct val="0"/>
        </a:spcAft>
        <a:buClr>
          <a:srgbClr val="DDDDDD"/>
        </a:buClr>
        <a:buChar char="•"/>
        <a:defRPr sz="2100">
          <a:solidFill>
            <a:schemeClr val="tx1"/>
          </a:solidFill>
          <a:latin typeface="+mn-lt"/>
        </a:defRPr>
      </a:lvl9pPr>
    </p:bodyStyle>
    <p:otherStyle>
      <a:defPPr>
        <a:defRPr lang="fr-FR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3.png"/><Relationship Id="rId5" Type="http://schemas.openxmlformats.org/officeDocument/2006/relationships/image" Target="../media/image59.png"/><Relationship Id="rId4" Type="http://schemas.openxmlformats.org/officeDocument/2006/relationships/image" Target="../media/image5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>
            <a:extLst>
              <a:ext uri="{FF2B5EF4-FFF2-40B4-BE49-F238E27FC236}">
                <a16:creationId xmlns:a16="http://schemas.microsoft.com/office/drawing/2014/main" id="{D8176D2F-D72E-1CBF-DEA3-DF05F30A3A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37487" y="1086794"/>
            <a:ext cx="10378288" cy="4901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ctr">
              <a:lnSpc>
                <a:spcPct val="90000"/>
              </a:lnSpc>
            </a:pPr>
            <a:r>
              <a:rPr lang="fr-CH" sz="2600" b="1" dirty="0">
                <a:solidFill>
                  <a:srgbClr val="C00000"/>
                </a:solidFill>
                <a:latin typeface="Trebuchet MS" panose="020B0603020202020204" pitchFamily="34" charset="0"/>
                <a:ea typeface="+mj-ea"/>
                <a:cs typeface="+mj-cs"/>
              </a:rPr>
              <a:t>M2 </a:t>
            </a:r>
            <a:r>
              <a:rPr lang="fr-CH" sz="2600" b="1" dirty="0" err="1">
                <a:solidFill>
                  <a:srgbClr val="C00000"/>
                </a:solidFill>
                <a:latin typeface="Trebuchet MS" panose="020B0603020202020204" pitchFamily="34" charset="0"/>
                <a:ea typeface="+mj-ea"/>
                <a:cs typeface="+mj-cs"/>
              </a:rPr>
              <a:t>statistical</a:t>
            </a:r>
            <a:r>
              <a:rPr lang="fr-CH" sz="2600" b="1" dirty="0">
                <a:solidFill>
                  <a:srgbClr val="C00000"/>
                </a:solidFill>
                <a:latin typeface="Trebuchet MS" panose="020B0603020202020204" pitchFamily="34" charset="0"/>
                <a:ea typeface="+mj-ea"/>
                <a:cs typeface="+mj-cs"/>
              </a:rPr>
              <a:t> </a:t>
            </a:r>
            <a:r>
              <a:rPr lang="fr-CH" sz="2600" b="1" dirty="0" err="1">
                <a:solidFill>
                  <a:srgbClr val="C00000"/>
                </a:solidFill>
                <a:latin typeface="Trebuchet MS" panose="020B0603020202020204" pitchFamily="34" charset="0"/>
                <a:ea typeface="+mj-ea"/>
                <a:cs typeface="+mj-cs"/>
              </a:rPr>
              <a:t>inference</a:t>
            </a:r>
            <a:r>
              <a:rPr lang="fr-CH" sz="2600" b="1" dirty="0">
                <a:solidFill>
                  <a:srgbClr val="C00000"/>
                </a:solidFill>
                <a:latin typeface="Trebuchet MS" panose="020B0603020202020204" pitchFamily="34" charset="0"/>
                <a:ea typeface="+mj-ea"/>
                <a:cs typeface="+mj-cs"/>
              </a:rPr>
              <a:t> </a:t>
            </a:r>
            <a:r>
              <a:rPr lang="fr-CH" sz="2600" b="1" dirty="0" err="1">
                <a:solidFill>
                  <a:srgbClr val="C00000"/>
                </a:solidFill>
                <a:latin typeface="Trebuchet MS" panose="020B0603020202020204" pitchFamily="34" charset="0"/>
                <a:ea typeface="+mj-ea"/>
                <a:cs typeface="+mj-cs"/>
              </a:rPr>
              <a:t>analysis</a:t>
            </a:r>
            <a:r>
              <a:rPr lang="fr-CH" sz="2600" b="1" dirty="0">
                <a:solidFill>
                  <a:srgbClr val="C00000"/>
                </a:solidFill>
                <a:latin typeface="Trebuchet MS" panose="020B0603020202020204" pitchFamily="34" charset="0"/>
                <a:ea typeface="+mj-ea"/>
                <a:cs typeface="+mj-cs"/>
              </a:rPr>
              <a:t> on </a:t>
            </a:r>
            <a:r>
              <a:rPr lang="fr-CH" sz="2600" b="1" dirty="0" err="1">
                <a:solidFill>
                  <a:srgbClr val="C00000"/>
                </a:solidFill>
                <a:latin typeface="Trebuchet MS" panose="020B0603020202020204" pitchFamily="34" charset="0"/>
                <a:ea typeface="+mj-ea"/>
                <a:cs typeface="+mj-cs"/>
              </a:rPr>
              <a:t>winter</a:t>
            </a:r>
            <a:r>
              <a:rPr lang="fr-CH" sz="2600" b="1" dirty="0">
                <a:solidFill>
                  <a:srgbClr val="C00000"/>
                </a:solidFill>
                <a:latin typeface="Trebuchet MS" panose="020B0603020202020204" pitchFamily="34" charset="0"/>
                <a:ea typeface="+mj-ea"/>
                <a:cs typeface="+mj-cs"/>
              </a:rPr>
              <a:t> </a:t>
            </a:r>
            <a:r>
              <a:rPr lang="fr-CH" sz="2600" b="1" dirty="0" err="1">
                <a:solidFill>
                  <a:srgbClr val="C00000"/>
                </a:solidFill>
                <a:latin typeface="Trebuchet MS" panose="020B0603020202020204" pitchFamily="34" charset="0"/>
                <a:ea typeface="+mj-ea"/>
                <a:cs typeface="+mj-cs"/>
              </a:rPr>
              <a:t>wheat</a:t>
            </a:r>
            <a:r>
              <a:rPr lang="fr-CH" sz="2600" b="1" dirty="0">
                <a:solidFill>
                  <a:srgbClr val="C00000"/>
                </a:solidFill>
                <a:latin typeface="Trebuchet MS" panose="020B0603020202020204" pitchFamily="34" charset="0"/>
                <a:ea typeface="+mj-ea"/>
                <a:cs typeface="+mj-cs"/>
              </a:rPr>
              <a:t> </a:t>
            </a:r>
            <a:r>
              <a:rPr lang="fr-CH" sz="2600" b="1" dirty="0" err="1">
                <a:solidFill>
                  <a:srgbClr val="C00000"/>
                </a:solidFill>
                <a:latin typeface="Trebuchet MS" panose="020B0603020202020204" pitchFamily="34" charset="0"/>
                <a:ea typeface="+mj-ea"/>
                <a:cs typeface="+mj-cs"/>
              </a:rPr>
              <a:t>variety</a:t>
            </a:r>
            <a:r>
              <a:rPr lang="fr-CH" sz="2600" b="1" dirty="0">
                <a:solidFill>
                  <a:srgbClr val="C00000"/>
                </a:solidFill>
                <a:latin typeface="Trebuchet MS" panose="020B0603020202020204" pitchFamily="34" charset="0"/>
                <a:ea typeface="+mj-ea"/>
                <a:cs typeface="+mj-cs"/>
              </a:rPr>
              <a:t> trial</a:t>
            </a:r>
            <a:endParaRPr lang="en-US" sz="2000" b="1" dirty="0"/>
          </a:p>
          <a:p>
            <a:pPr>
              <a:lnSpc>
                <a:spcPct val="90000"/>
              </a:lnSpc>
            </a:pPr>
            <a:endParaRPr lang="en-US" sz="2000" b="1" dirty="0"/>
          </a:p>
          <a:p>
            <a:pPr>
              <a:lnSpc>
                <a:spcPct val="90000"/>
              </a:lnSpc>
            </a:pPr>
            <a:endParaRPr lang="en-US" sz="2000" b="1" dirty="0"/>
          </a:p>
          <a:p>
            <a:pPr>
              <a:lnSpc>
                <a:spcPct val="90000"/>
              </a:lnSpc>
            </a:pPr>
            <a:endParaRPr lang="en-US" sz="2000" b="1" dirty="0"/>
          </a:p>
          <a:p>
            <a:pPr>
              <a:lnSpc>
                <a:spcPct val="90000"/>
              </a:lnSpc>
            </a:pPr>
            <a:endParaRPr lang="en-US" sz="2000" b="1" dirty="0"/>
          </a:p>
          <a:p>
            <a:pPr algn="ctr">
              <a:lnSpc>
                <a:spcPct val="90000"/>
              </a:lnSpc>
            </a:pPr>
            <a:endParaRPr lang="en-US" sz="2000" b="1" dirty="0">
              <a:latin typeface="Trebuchet MS" panose="020B0603020202020204" pitchFamily="34" charset="0"/>
            </a:endParaRPr>
          </a:p>
          <a:p>
            <a:pPr algn="ctr">
              <a:lnSpc>
                <a:spcPct val="90000"/>
              </a:lnSpc>
            </a:pPr>
            <a:endParaRPr lang="en-US" sz="1600" b="1" dirty="0">
              <a:latin typeface="Trebuchet MS" panose="020B0603020202020204" pitchFamily="34" charset="0"/>
            </a:endParaRPr>
          </a:p>
          <a:p>
            <a:pPr marL="90488" algn="ctr" eaLnBrk="1" hangingPunct="1">
              <a:lnSpc>
                <a:spcPct val="90000"/>
              </a:lnSpc>
              <a:tabLst>
                <a:tab pos="7445375" algn="l"/>
                <a:tab pos="8434388" algn="l"/>
              </a:tabLst>
            </a:pPr>
            <a:endParaRPr lang="en-US" sz="1800" dirty="0">
              <a:latin typeface="Trebuchet MS" panose="020B0603020202020204" pitchFamily="34" charset="0"/>
            </a:endParaRPr>
          </a:p>
          <a:p>
            <a:pPr marL="90488" algn="ctr" eaLnBrk="1" hangingPunct="1">
              <a:lnSpc>
                <a:spcPct val="90000"/>
              </a:lnSpc>
              <a:tabLst>
                <a:tab pos="7445375" algn="l"/>
                <a:tab pos="8434388" algn="l"/>
              </a:tabLst>
            </a:pPr>
            <a:endParaRPr lang="en-US" sz="1800" dirty="0">
              <a:latin typeface="Trebuchet MS" panose="020B0603020202020204" pitchFamily="34" charset="0"/>
            </a:endParaRPr>
          </a:p>
          <a:p>
            <a:pPr marL="90488" algn="ctr" eaLnBrk="1" hangingPunct="1">
              <a:lnSpc>
                <a:spcPct val="90000"/>
              </a:lnSpc>
              <a:tabLst>
                <a:tab pos="7445375" algn="l"/>
                <a:tab pos="8434388" algn="l"/>
              </a:tabLst>
            </a:pPr>
            <a:endParaRPr lang="en-US" sz="1800" dirty="0">
              <a:latin typeface="Trebuchet MS" panose="020B0603020202020204" pitchFamily="34" charset="0"/>
            </a:endParaRPr>
          </a:p>
          <a:p>
            <a:pPr marL="90488" algn="ctr" eaLnBrk="1" hangingPunct="1">
              <a:lnSpc>
                <a:spcPct val="90000"/>
              </a:lnSpc>
              <a:tabLst>
                <a:tab pos="7445375" algn="l"/>
                <a:tab pos="8434388" algn="l"/>
              </a:tabLst>
            </a:pPr>
            <a:endParaRPr lang="en-US" sz="1800" dirty="0">
              <a:latin typeface="Trebuchet MS" panose="020B0603020202020204" pitchFamily="34" charset="0"/>
            </a:endParaRPr>
          </a:p>
          <a:p>
            <a:pPr marL="90488" algn="ctr" eaLnBrk="1" hangingPunct="1">
              <a:lnSpc>
                <a:spcPct val="90000"/>
              </a:lnSpc>
              <a:tabLst>
                <a:tab pos="7445375" algn="l"/>
                <a:tab pos="8434388" algn="l"/>
              </a:tabLst>
            </a:pPr>
            <a:endParaRPr lang="en-US" sz="1800" dirty="0">
              <a:latin typeface="Trebuchet MS" panose="020B0603020202020204" pitchFamily="34" charset="0"/>
            </a:endParaRPr>
          </a:p>
          <a:p>
            <a:pPr marL="90488" algn="ctr" eaLnBrk="1" hangingPunct="1">
              <a:lnSpc>
                <a:spcPct val="90000"/>
              </a:lnSpc>
              <a:tabLst>
                <a:tab pos="7445375" algn="l"/>
                <a:tab pos="8434388" algn="l"/>
              </a:tabLst>
            </a:pPr>
            <a:endParaRPr lang="en-US" sz="1200" dirty="0">
              <a:latin typeface="Trebuchet MS" panose="020B0603020202020204" pitchFamily="34" charset="0"/>
            </a:endParaRPr>
          </a:p>
          <a:p>
            <a:pPr marL="90488" algn="ctr" eaLnBrk="1" hangingPunct="1">
              <a:tabLst>
                <a:tab pos="7445375" algn="l"/>
                <a:tab pos="8434388" algn="l"/>
              </a:tabLst>
            </a:pPr>
            <a:endParaRPr lang="en-US" sz="1500" u="sng" dirty="0">
              <a:latin typeface="Trebuchet MS" panose="020B0603020202020204" pitchFamily="34" charset="0"/>
            </a:endParaRPr>
          </a:p>
          <a:p>
            <a:pPr marL="90488" algn="ctr" eaLnBrk="1" hangingPunct="1">
              <a:tabLst>
                <a:tab pos="7445375" algn="l"/>
                <a:tab pos="8434388" algn="l"/>
              </a:tabLst>
            </a:pPr>
            <a:endParaRPr lang="en-US" sz="1500" u="sng" dirty="0">
              <a:latin typeface="Trebuchet MS" panose="020B0603020202020204" pitchFamily="34" charset="0"/>
            </a:endParaRPr>
          </a:p>
          <a:p>
            <a:pPr marL="90488" algn="ctr" eaLnBrk="1" hangingPunct="1">
              <a:tabLst>
                <a:tab pos="7445375" algn="l"/>
                <a:tab pos="8434388" algn="l"/>
              </a:tabLst>
            </a:pPr>
            <a:endParaRPr lang="en-US" sz="1500" u="sng" dirty="0">
              <a:latin typeface="Trebuchet MS" panose="020B0603020202020204" pitchFamily="34" charset="0"/>
            </a:endParaRPr>
          </a:p>
          <a:p>
            <a:pPr marL="90488" algn="ctr" eaLnBrk="1" hangingPunct="1">
              <a:tabLst>
                <a:tab pos="7445375" algn="l"/>
                <a:tab pos="8434388" algn="l"/>
              </a:tabLst>
            </a:pPr>
            <a:endParaRPr lang="en-US" sz="1500" u="sng" dirty="0">
              <a:latin typeface="Trebuchet MS" panose="020B0603020202020204" pitchFamily="34" charset="0"/>
            </a:endParaRPr>
          </a:p>
          <a:p>
            <a:pPr marL="90488" algn="ctr" eaLnBrk="1" hangingPunct="1">
              <a:tabLst>
                <a:tab pos="7445375" algn="l"/>
                <a:tab pos="8434388" algn="l"/>
              </a:tabLst>
            </a:pPr>
            <a:endParaRPr lang="en-US" sz="1500" u="sng" dirty="0">
              <a:latin typeface="Trebuchet MS" panose="020B0603020202020204" pitchFamily="34" charset="0"/>
            </a:endParaRPr>
          </a:p>
          <a:p>
            <a:pPr marL="90488" algn="ctr" eaLnBrk="1" hangingPunct="1">
              <a:tabLst>
                <a:tab pos="7445375" algn="l"/>
                <a:tab pos="8434388" algn="l"/>
              </a:tabLst>
            </a:pPr>
            <a:endParaRPr lang="en-US" sz="1500" u="sng" dirty="0">
              <a:latin typeface="Trebuchet MS" panose="020B0603020202020204" pitchFamily="34" charset="0"/>
            </a:endParaRPr>
          </a:p>
          <a:p>
            <a:pPr marL="90488" algn="ctr" eaLnBrk="1" hangingPunct="1">
              <a:lnSpc>
                <a:spcPts val="2200"/>
              </a:lnSpc>
              <a:tabLst>
                <a:tab pos="7445375" algn="l"/>
                <a:tab pos="8434388" algn="l"/>
              </a:tabLst>
            </a:pPr>
            <a:r>
              <a:rPr lang="en-US" sz="1500" dirty="0">
                <a:latin typeface="Trebuchet MS" panose="020B0603020202020204" pitchFamily="34" charset="0"/>
              </a:rPr>
              <a:t>Nicolas Vuille-dit-Bille</a:t>
            </a:r>
            <a:endParaRPr lang="en-US" sz="1600" dirty="0">
              <a:latin typeface="Trebuchet MS" panose="020B0603020202020204" pitchFamily="34" charset="0"/>
            </a:endParaRPr>
          </a:p>
          <a:p>
            <a:pPr algn="ctr">
              <a:lnSpc>
                <a:spcPct val="90000"/>
              </a:lnSpc>
            </a:pPr>
            <a:r>
              <a:rPr lang="en-US" sz="1600" b="1" dirty="0">
                <a:solidFill>
                  <a:srgbClr val="FF0000"/>
                </a:solidFill>
                <a:latin typeface="Trebuchet MS" panose="020B0603020202020204" pitchFamily="34" charset="0"/>
              </a:rPr>
              <a:t> </a:t>
            </a:r>
          </a:p>
          <a:p>
            <a:pPr algn="ctr">
              <a:lnSpc>
                <a:spcPct val="90000"/>
              </a:lnSpc>
            </a:pPr>
            <a:r>
              <a:rPr lang="en-US" sz="2000" b="1" dirty="0">
                <a:solidFill>
                  <a:srgbClr val="FF0000"/>
                </a:solidFill>
                <a:latin typeface="Trebuchet MS" panose="020B0603020202020204" pitchFamily="34" charset="0"/>
              </a:rPr>
              <a:t>								</a:t>
            </a:r>
          </a:p>
          <a:p>
            <a:pPr algn="ctr">
              <a:lnSpc>
                <a:spcPct val="90000"/>
              </a:lnSpc>
            </a:pPr>
            <a:endParaRPr lang="en-US" sz="2000" b="1" dirty="0">
              <a:solidFill>
                <a:srgbClr val="FF0000"/>
              </a:solidFill>
            </a:endParaRPr>
          </a:p>
          <a:p>
            <a:pPr>
              <a:lnSpc>
                <a:spcPct val="90000"/>
              </a:lnSpc>
            </a:pPr>
            <a:endParaRPr lang="en-US" sz="2000" b="1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8850" y="1605632"/>
            <a:ext cx="3785965" cy="4152941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6643" y="1607227"/>
            <a:ext cx="5074703" cy="3342699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66643" y="2952257"/>
            <a:ext cx="2458183" cy="2832659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41346" y="1605632"/>
            <a:ext cx="1904677" cy="2116307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16225" y="3358377"/>
            <a:ext cx="2060011" cy="2400196"/>
          </a:xfrm>
          <a:prstGeom prst="rect">
            <a:avLst/>
          </a:prstGeom>
        </p:spPr>
      </p:pic>
      <p:pic>
        <p:nvPicPr>
          <p:cNvPr id="17" name="Imag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76236" y="2851924"/>
            <a:ext cx="2469787" cy="290664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9767F62-26FB-4A93-8CC3-EF3C8D490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2100" y="276225"/>
            <a:ext cx="10515600" cy="650875"/>
          </a:xfrm>
        </p:spPr>
        <p:txBody>
          <a:bodyPr/>
          <a:lstStyle/>
          <a:p>
            <a:r>
              <a:rPr lang="en-GB" dirty="0"/>
              <a:t>Model parameters</a:t>
            </a:r>
            <a:endParaRPr lang="en-CH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1F41EF2-3697-4D17-99B2-BEE1FAF19E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3800" y="1317625"/>
            <a:ext cx="10515600" cy="4424780"/>
          </a:xfrm>
        </p:spPr>
        <p:txBody>
          <a:bodyPr/>
          <a:lstStyle/>
          <a:p>
            <a:r>
              <a:rPr lang="en-GB" dirty="0"/>
              <a:t> Response variable: grain yield 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 3 factors as explanatory variables: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 Varieties : 10 levels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 N treatment: 2 levels (N0, Conventional)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 Years: 4 levels (2021-2024)</a:t>
            </a:r>
          </a:p>
          <a:p>
            <a:pPr>
              <a:buFont typeface="Wingdings" panose="05000000000000000000" pitchFamily="2" charset="2"/>
              <a:buChar char="Ø"/>
            </a:pPr>
            <a:endParaRPr lang="en-GB" dirty="0"/>
          </a:p>
          <a:p>
            <a:r>
              <a:rPr lang="en-GB" dirty="0"/>
              <a:t> H0: there is no difference of grain yield between varieties. </a:t>
            </a:r>
          </a:p>
          <a:p>
            <a:pPr>
              <a:buFont typeface="Wingdings" panose="05000000000000000000" pitchFamily="2" charset="2"/>
              <a:buChar char="Ø"/>
            </a:pP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7914323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3336085D-9D41-4D8C-B176-F8E75833D5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276225"/>
            <a:ext cx="10515600" cy="612775"/>
          </a:xfrm>
        </p:spPr>
        <p:txBody>
          <a:bodyPr/>
          <a:lstStyle/>
          <a:p>
            <a:r>
              <a:rPr lang="en-GB" dirty="0"/>
              <a:t>Statistical test option (&gt; 2 groups): ANOVA</a:t>
            </a:r>
            <a:endParaRPr lang="en-CH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319AAC8-FC78-4EB3-AE39-1F0E623310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1700" y="1212850"/>
            <a:ext cx="7830553" cy="1984221"/>
          </a:xfrm>
        </p:spPr>
        <p:txBody>
          <a:bodyPr/>
          <a:lstStyle/>
          <a:p>
            <a:r>
              <a:rPr lang="en-GB" dirty="0"/>
              <a:t> Model assumptions: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 Independence of observations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 Normality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 Homogeneity of variances (homoscedasticity)</a:t>
            </a:r>
          </a:p>
        </p:txBody>
      </p:sp>
      <p:sp>
        <p:nvSpPr>
          <p:cNvPr id="7" name="Multiplication Sign 6">
            <a:extLst>
              <a:ext uri="{FF2B5EF4-FFF2-40B4-BE49-F238E27FC236}">
                <a16:creationId xmlns:a16="http://schemas.microsoft.com/office/drawing/2014/main" id="{F073C0A8-3EAC-45B3-9247-77E376FA1095}"/>
              </a:ext>
            </a:extLst>
          </p:cNvPr>
          <p:cNvSpPr/>
          <p:nvPr/>
        </p:nvSpPr>
        <p:spPr>
          <a:xfrm>
            <a:off x="6096000" y="1571499"/>
            <a:ext cx="643691" cy="742574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" name="Multiplication Sign 7">
            <a:extLst>
              <a:ext uri="{FF2B5EF4-FFF2-40B4-BE49-F238E27FC236}">
                <a16:creationId xmlns:a16="http://schemas.microsoft.com/office/drawing/2014/main" id="{666BAE85-D88F-41BC-BAA0-4CF37603E72E}"/>
              </a:ext>
            </a:extLst>
          </p:cNvPr>
          <p:cNvSpPr/>
          <p:nvPr/>
        </p:nvSpPr>
        <p:spPr>
          <a:xfrm>
            <a:off x="2855159" y="2143669"/>
            <a:ext cx="643691" cy="742574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9" name="TextBox 14">
            <a:extLst>
              <a:ext uri="{FF2B5EF4-FFF2-40B4-BE49-F238E27FC236}">
                <a16:creationId xmlns:a16="http://schemas.microsoft.com/office/drawing/2014/main" id="{01D81457-2FEF-4076-8DF8-86DC6F0C6D77}"/>
              </a:ext>
            </a:extLst>
          </p:cNvPr>
          <p:cNvSpPr txBox="1"/>
          <p:nvPr/>
        </p:nvSpPr>
        <p:spPr>
          <a:xfrm>
            <a:off x="8151726" y="5541098"/>
            <a:ext cx="47825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0" lang="en-CH" altLang="en-CH" sz="14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var(--jp-code-font-family)"/>
              </a:rPr>
              <a:t>Shapiro-Wilk test p-value: </a:t>
            </a:r>
            <a:r>
              <a:rPr kumimoji="0" lang="en-GB" altLang="en-CH" sz="14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var(--jp-code-font-family)"/>
              </a:rPr>
              <a:t>0.0067</a:t>
            </a:r>
            <a:r>
              <a:rPr kumimoji="0" lang="en-CH" altLang="en-CH" sz="14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var(--jp-code-font-family)"/>
              </a:rPr>
              <a:t> </a:t>
            </a:r>
            <a:endParaRPr kumimoji="0" lang="en-CH" altLang="en-CH" sz="600" b="1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</a:endParaRPr>
          </a:p>
          <a:p>
            <a:endParaRPr lang="en-CH" sz="1400" dirty="0"/>
          </a:p>
        </p:txBody>
      </p:sp>
      <p:pic>
        <p:nvPicPr>
          <p:cNvPr id="10" name="Picture 4">
            <a:extLst>
              <a:ext uri="{FF2B5EF4-FFF2-40B4-BE49-F238E27FC236}">
                <a16:creationId xmlns:a16="http://schemas.microsoft.com/office/drawing/2014/main" id="{D9E18699-C334-48D9-93BC-453B54A2DA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2757" y="863617"/>
            <a:ext cx="3390483" cy="4629150"/>
          </a:xfrm>
          <a:prstGeom prst="rect">
            <a:avLst/>
          </a:prstGeom>
        </p:spPr>
      </p:pic>
      <p:pic>
        <p:nvPicPr>
          <p:cNvPr id="11" name="Picture 12">
            <a:extLst>
              <a:ext uri="{FF2B5EF4-FFF2-40B4-BE49-F238E27FC236}">
                <a16:creationId xmlns:a16="http://schemas.microsoft.com/office/drawing/2014/main" id="{512B735A-3B2C-4EA0-B518-C84B7840C5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8592" y="3546192"/>
            <a:ext cx="5316601" cy="2090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171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D829A7FA-EC04-4A90-9E08-F130460114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276225"/>
            <a:ext cx="10515600" cy="612775"/>
          </a:xfrm>
        </p:spPr>
        <p:txBody>
          <a:bodyPr/>
          <a:lstStyle/>
          <a:p>
            <a:r>
              <a:rPr lang="en-GB" dirty="0"/>
              <a:t>Data distribution by year and N treatment block</a:t>
            </a:r>
            <a:endParaRPr lang="en-CH" dirty="0"/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4515A9E2-C12C-437A-932D-3F55A83ED4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812" y="1478098"/>
            <a:ext cx="4841913" cy="1950902"/>
          </a:xfrm>
          <a:prstGeom prst="rect">
            <a:avLst/>
          </a:prstGeom>
        </p:spPr>
      </p:pic>
      <p:pic>
        <p:nvPicPr>
          <p:cNvPr id="13" name="Picture 6">
            <a:extLst>
              <a:ext uri="{FF2B5EF4-FFF2-40B4-BE49-F238E27FC236}">
                <a16:creationId xmlns:a16="http://schemas.microsoft.com/office/drawing/2014/main" id="{1F57A823-3D4F-4BB1-8B54-D194BC34E3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5631" y="1478098"/>
            <a:ext cx="5088782" cy="2032535"/>
          </a:xfrm>
          <a:prstGeom prst="rect">
            <a:avLst/>
          </a:prstGeom>
        </p:spPr>
      </p:pic>
      <p:pic>
        <p:nvPicPr>
          <p:cNvPr id="14" name="Picture 8">
            <a:extLst>
              <a:ext uri="{FF2B5EF4-FFF2-40B4-BE49-F238E27FC236}">
                <a16:creationId xmlns:a16="http://schemas.microsoft.com/office/drawing/2014/main" id="{A3082C11-8C2D-45AD-8F7B-F37AB215BA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576" y="3907466"/>
            <a:ext cx="5182055" cy="2087842"/>
          </a:xfrm>
          <a:prstGeom prst="rect">
            <a:avLst/>
          </a:prstGeom>
        </p:spPr>
      </p:pic>
      <p:pic>
        <p:nvPicPr>
          <p:cNvPr id="15" name="Picture 10">
            <a:extLst>
              <a:ext uri="{FF2B5EF4-FFF2-40B4-BE49-F238E27FC236}">
                <a16:creationId xmlns:a16="http://schemas.microsoft.com/office/drawing/2014/main" id="{118F322A-D81C-436F-9218-57A05B04CE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17871" y="3842067"/>
            <a:ext cx="5281116" cy="2103302"/>
          </a:xfrm>
          <a:prstGeom prst="rect">
            <a:avLst/>
          </a:prstGeom>
        </p:spPr>
      </p:pic>
      <p:sp>
        <p:nvSpPr>
          <p:cNvPr id="16" name="TextBox 11">
            <a:extLst>
              <a:ext uri="{FF2B5EF4-FFF2-40B4-BE49-F238E27FC236}">
                <a16:creationId xmlns:a16="http://schemas.microsoft.com/office/drawing/2014/main" id="{38645803-18BA-4D5F-BF43-1A160CCA3D07}"/>
              </a:ext>
            </a:extLst>
          </p:cNvPr>
          <p:cNvSpPr txBox="1"/>
          <p:nvPr/>
        </p:nvSpPr>
        <p:spPr>
          <a:xfrm>
            <a:off x="2923330" y="1016433"/>
            <a:ext cx="112563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2021</a:t>
            </a:r>
            <a:endParaRPr lang="en-CH" dirty="0"/>
          </a:p>
        </p:txBody>
      </p:sp>
      <p:sp>
        <p:nvSpPr>
          <p:cNvPr id="17" name="TextBox 12">
            <a:extLst>
              <a:ext uri="{FF2B5EF4-FFF2-40B4-BE49-F238E27FC236}">
                <a16:creationId xmlns:a16="http://schemas.microsoft.com/office/drawing/2014/main" id="{93B81714-981E-408E-B9F5-7DAC4FDB15ED}"/>
              </a:ext>
            </a:extLst>
          </p:cNvPr>
          <p:cNvSpPr txBox="1"/>
          <p:nvPr/>
        </p:nvSpPr>
        <p:spPr>
          <a:xfrm>
            <a:off x="8055946" y="1108766"/>
            <a:ext cx="112563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2022</a:t>
            </a:r>
            <a:endParaRPr lang="en-CH" dirty="0"/>
          </a:p>
        </p:txBody>
      </p:sp>
      <p:sp>
        <p:nvSpPr>
          <p:cNvPr id="18" name="TextBox 13">
            <a:extLst>
              <a:ext uri="{FF2B5EF4-FFF2-40B4-BE49-F238E27FC236}">
                <a16:creationId xmlns:a16="http://schemas.microsoft.com/office/drawing/2014/main" id="{3EFB4C70-AA9F-4A99-80E2-C43FAD0FD488}"/>
              </a:ext>
            </a:extLst>
          </p:cNvPr>
          <p:cNvSpPr txBox="1"/>
          <p:nvPr/>
        </p:nvSpPr>
        <p:spPr>
          <a:xfrm>
            <a:off x="2923330" y="3579823"/>
            <a:ext cx="110261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2023</a:t>
            </a:r>
            <a:endParaRPr lang="en-CH" dirty="0"/>
          </a:p>
        </p:txBody>
      </p:sp>
      <p:sp>
        <p:nvSpPr>
          <p:cNvPr id="19" name="TextBox 14">
            <a:extLst>
              <a:ext uri="{FF2B5EF4-FFF2-40B4-BE49-F238E27FC236}">
                <a16:creationId xmlns:a16="http://schemas.microsoft.com/office/drawing/2014/main" id="{F01ED031-EDBA-4EFD-92F4-336B2B9CC3C8}"/>
              </a:ext>
            </a:extLst>
          </p:cNvPr>
          <p:cNvSpPr txBox="1"/>
          <p:nvPr/>
        </p:nvSpPr>
        <p:spPr>
          <a:xfrm>
            <a:off x="8166059" y="3576610"/>
            <a:ext cx="1239198" cy="4616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2024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9133626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35B49E0-6FEF-462E-A51E-C4B234236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358" y="262061"/>
            <a:ext cx="10515600" cy="728539"/>
          </a:xfrm>
        </p:spPr>
        <p:txBody>
          <a:bodyPr/>
          <a:lstStyle/>
          <a:p>
            <a:r>
              <a:rPr lang="en-GB" dirty="0"/>
              <a:t>Linear mixed model</a:t>
            </a:r>
            <a:endParaRPr lang="en-CH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88264FB-1E25-4E1E-8D83-31022FAB4A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4358" y="990600"/>
            <a:ext cx="9382626" cy="2857500"/>
          </a:xfrm>
        </p:spPr>
        <p:txBody>
          <a:bodyPr>
            <a:normAutofit/>
          </a:bodyPr>
          <a:lstStyle/>
          <a:p>
            <a:r>
              <a:rPr lang="en-GB" sz="1800" dirty="0"/>
              <a:t>Handles lack of independence of observations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sz="1800" dirty="0"/>
              <a:t> Fixed effects: </a:t>
            </a:r>
            <a:r>
              <a:rPr lang="en-GB" sz="1800" b="1" dirty="0">
                <a:solidFill>
                  <a:srgbClr val="00B050"/>
                </a:solidFill>
              </a:rPr>
              <a:t>varieties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sz="1800" dirty="0"/>
              <a:t> Random effects: </a:t>
            </a:r>
            <a:r>
              <a:rPr lang="en-GB" sz="1800" b="1" dirty="0">
                <a:solidFill>
                  <a:srgbClr val="00B0F0"/>
                </a:solidFill>
              </a:rPr>
              <a:t>N treatments </a:t>
            </a:r>
            <a:r>
              <a:rPr lang="en-GB" sz="1800" dirty="0"/>
              <a:t>nested in </a:t>
            </a:r>
            <a:r>
              <a:rPr lang="en-GB" sz="1800" b="1" dirty="0">
                <a:solidFill>
                  <a:srgbClr val="00B0F0"/>
                </a:solidFill>
              </a:rPr>
              <a:t>years factor</a:t>
            </a:r>
          </a:p>
          <a:p>
            <a:pPr marL="0" indent="0">
              <a:buNone/>
            </a:pPr>
            <a:r>
              <a:rPr lang="en-GB" sz="1800" dirty="0"/>
              <a:t>(account for correlation between observations within the same treatment block)</a:t>
            </a:r>
          </a:p>
          <a:p>
            <a:r>
              <a:rPr lang="en-GB" sz="1800" dirty="0"/>
              <a:t> Python formula: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sz="1200" dirty="0"/>
              <a:t> </a:t>
            </a:r>
            <a:r>
              <a:rPr lang="en-GB" sz="1600" dirty="0"/>
              <a:t>Model = </a:t>
            </a:r>
            <a:r>
              <a:rPr lang="en-GB" sz="1600" dirty="0" err="1"/>
              <a:t>smf.mixedlm</a:t>
            </a:r>
            <a:r>
              <a:rPr lang="en-GB" sz="1600" dirty="0"/>
              <a:t>("grain_yield_combine_clean_kgperha_dw_PlotCor1Rep ~ </a:t>
            </a:r>
            <a:r>
              <a:rPr lang="en-GB" sz="1600" b="1" dirty="0" err="1">
                <a:solidFill>
                  <a:srgbClr val="00B050"/>
                </a:solidFill>
              </a:rPr>
              <a:t>cultivar_name_acr</a:t>
            </a:r>
            <a:r>
              <a:rPr lang="en-GB" sz="1600" dirty="0"/>
              <a:t>",  data=</a:t>
            </a:r>
            <a:r>
              <a:rPr lang="en-GB" sz="1600" dirty="0" err="1"/>
              <a:t>merged_df</a:t>
            </a:r>
            <a:r>
              <a:rPr lang="en-GB" sz="1600" dirty="0"/>
              <a:t>, groups=</a:t>
            </a:r>
            <a:r>
              <a:rPr lang="en-GB" sz="1600" dirty="0" err="1"/>
              <a:t>merged_df</a:t>
            </a:r>
            <a:r>
              <a:rPr lang="en-GB" sz="1600" dirty="0"/>
              <a:t>["</a:t>
            </a:r>
            <a:r>
              <a:rPr lang="en-GB" sz="1600" b="1" dirty="0" err="1">
                <a:solidFill>
                  <a:srgbClr val="00B0F0"/>
                </a:solidFill>
              </a:rPr>
              <a:t>experiment_year</a:t>
            </a:r>
            <a:r>
              <a:rPr lang="en-GB" sz="1600" dirty="0"/>
              <a:t>"], </a:t>
            </a:r>
            <a:r>
              <a:rPr lang="en-GB" sz="1600" dirty="0" err="1"/>
              <a:t>re_formula</a:t>
            </a:r>
            <a:r>
              <a:rPr lang="en-GB" sz="1600" dirty="0"/>
              <a:t>="1 + </a:t>
            </a:r>
            <a:r>
              <a:rPr lang="en-GB" sz="1600" b="1" dirty="0" err="1">
                <a:solidFill>
                  <a:srgbClr val="00B0F0"/>
                </a:solidFill>
              </a:rPr>
              <a:t>Ntreatmen</a:t>
            </a:r>
            <a:r>
              <a:rPr lang="en-GB" sz="1600" dirty="0" err="1"/>
              <a:t>t</a:t>
            </a:r>
            <a:r>
              <a:rPr lang="en-GB" sz="1600" dirty="0"/>
              <a:t>")</a:t>
            </a:r>
          </a:p>
          <a:p>
            <a:pPr marL="0" indent="0">
              <a:buNone/>
            </a:pPr>
            <a:endParaRPr lang="en-GB" sz="1200" dirty="0"/>
          </a:p>
          <a:p>
            <a:r>
              <a:rPr lang="en-GB" sz="2000" dirty="0"/>
              <a:t>Normality of residuals ? </a:t>
            </a:r>
            <a:endParaRPr lang="en-GB" sz="1200" dirty="0"/>
          </a:p>
          <a:p>
            <a:pPr>
              <a:buFont typeface="Wingdings" panose="05000000000000000000" pitchFamily="2" charset="2"/>
              <a:buChar char="Ø"/>
            </a:pPr>
            <a:endParaRPr lang="en-GB" sz="1200" dirty="0"/>
          </a:p>
          <a:p>
            <a:endParaRPr lang="en-CH" sz="1200" dirty="0"/>
          </a:p>
        </p:txBody>
      </p:sp>
      <p:pic>
        <p:nvPicPr>
          <p:cNvPr id="7" name="Picture 11">
            <a:extLst>
              <a:ext uri="{FF2B5EF4-FFF2-40B4-BE49-F238E27FC236}">
                <a16:creationId xmlns:a16="http://schemas.microsoft.com/office/drawing/2014/main" id="{3D44EAC5-A1DF-4FE0-96BF-2DE653C91A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358" y="3848100"/>
            <a:ext cx="3098800" cy="2476552"/>
          </a:xfrm>
          <a:prstGeom prst="rect">
            <a:avLst/>
          </a:prstGeom>
        </p:spPr>
      </p:pic>
      <p:sp>
        <p:nvSpPr>
          <p:cNvPr id="8" name="Multiplication Sign 7">
            <a:extLst>
              <a:ext uri="{FF2B5EF4-FFF2-40B4-BE49-F238E27FC236}">
                <a16:creationId xmlns:a16="http://schemas.microsoft.com/office/drawing/2014/main" id="{4E199F96-45E2-4FBD-BB26-20A7AC4998FE}"/>
              </a:ext>
            </a:extLst>
          </p:cNvPr>
          <p:cNvSpPr/>
          <p:nvPr/>
        </p:nvSpPr>
        <p:spPr>
          <a:xfrm>
            <a:off x="3571312" y="3210348"/>
            <a:ext cx="643691" cy="742574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ABCD479F-4AC9-4986-8EC0-E00CC6D0E6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8928" y="3180423"/>
            <a:ext cx="5230586" cy="314422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14A09D8-72FB-4C40-9061-AD71A0DCEFDB}"/>
              </a:ext>
            </a:extLst>
          </p:cNvPr>
          <p:cNvSpPr/>
          <p:nvPr/>
        </p:nvSpPr>
        <p:spPr>
          <a:xfrm>
            <a:off x="5620657" y="5201451"/>
            <a:ext cx="5162550" cy="92344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5DA7178-B98A-4E7D-9A40-D9B81A82DB38}"/>
              </a:ext>
            </a:extLst>
          </p:cNvPr>
          <p:cNvSpPr/>
          <p:nvPr/>
        </p:nvSpPr>
        <p:spPr>
          <a:xfrm>
            <a:off x="5646964" y="5832164"/>
            <a:ext cx="5162550" cy="9234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7546942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06D72736-DF4C-456C-9A86-C54718A25F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8600" y="198813"/>
            <a:ext cx="10515600" cy="563187"/>
          </a:xfrm>
        </p:spPr>
        <p:txBody>
          <a:bodyPr/>
          <a:lstStyle/>
          <a:p>
            <a:r>
              <a:rPr lang="en-GB" dirty="0"/>
              <a:t>Fit linear mixed models for each N treatments</a:t>
            </a:r>
            <a:endParaRPr lang="en-CH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D9CC345-A848-4B43-B9A5-E34ACAAD41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8482" y="909275"/>
            <a:ext cx="9970336" cy="1325563"/>
          </a:xfrm>
        </p:spPr>
        <p:txBody>
          <a:bodyPr>
            <a:normAutofit fontScale="55000" lnSpcReduction="20000"/>
          </a:bodyPr>
          <a:lstStyle/>
          <a:p>
            <a:r>
              <a:rPr lang="en-GB" dirty="0"/>
              <a:t>A lot of variability seems not explained by the fixed effects (year effect).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At this level, no significant differences between varieties are found </a:t>
            </a:r>
          </a:p>
          <a:p>
            <a:endParaRPr lang="en-GB" dirty="0"/>
          </a:p>
          <a:p>
            <a:r>
              <a:rPr lang="en-GB" dirty="0"/>
              <a:t>Use N treatments blocks as separate experiment and analyse variety differences within year (random </a:t>
            </a:r>
            <a:r>
              <a:rPr lang="en-GB" dirty="0" err="1"/>
              <a:t>facror</a:t>
            </a:r>
            <a:r>
              <a:rPr lang="en-GB" dirty="0"/>
              <a:t>)</a:t>
            </a:r>
            <a:endParaRPr lang="en-CH" dirty="0"/>
          </a:p>
        </p:txBody>
      </p:sp>
      <p:sp>
        <p:nvSpPr>
          <p:cNvPr id="11" name="TextBox 15">
            <a:extLst>
              <a:ext uri="{FF2B5EF4-FFF2-40B4-BE49-F238E27FC236}">
                <a16:creationId xmlns:a16="http://schemas.microsoft.com/office/drawing/2014/main" id="{85DB3152-127C-4D07-BC6B-F95314C7C07A}"/>
              </a:ext>
            </a:extLst>
          </p:cNvPr>
          <p:cNvSpPr txBox="1"/>
          <p:nvPr/>
        </p:nvSpPr>
        <p:spPr>
          <a:xfrm rot="16200000">
            <a:off x="306147" y="3889848"/>
            <a:ext cx="6804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N0</a:t>
            </a:r>
            <a:endParaRPr lang="en-CH" dirty="0"/>
          </a:p>
        </p:txBody>
      </p:sp>
      <p:sp>
        <p:nvSpPr>
          <p:cNvPr id="12" name="TextBox 16">
            <a:extLst>
              <a:ext uri="{FF2B5EF4-FFF2-40B4-BE49-F238E27FC236}">
                <a16:creationId xmlns:a16="http://schemas.microsoft.com/office/drawing/2014/main" id="{36B4F360-C369-40C4-8B4F-7CBAD73E6AFB}"/>
              </a:ext>
            </a:extLst>
          </p:cNvPr>
          <p:cNvSpPr txBox="1"/>
          <p:nvPr/>
        </p:nvSpPr>
        <p:spPr>
          <a:xfrm rot="16200000">
            <a:off x="4783086" y="3889847"/>
            <a:ext cx="2374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Conventional N</a:t>
            </a:r>
            <a:endParaRPr lang="en-CH" dirty="0"/>
          </a:p>
        </p:txBody>
      </p:sp>
      <p:pic>
        <p:nvPicPr>
          <p:cNvPr id="15" name="Picture 8">
            <a:extLst>
              <a:ext uri="{FF2B5EF4-FFF2-40B4-BE49-F238E27FC236}">
                <a16:creationId xmlns:a16="http://schemas.microsoft.com/office/drawing/2014/main" id="{08634392-F7D3-4FDF-B2D1-F62BA2BB34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1806" y="2269628"/>
            <a:ext cx="4215358" cy="2353535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19712619-D193-40B1-931C-FBE4A0633C15}"/>
              </a:ext>
            </a:extLst>
          </p:cNvPr>
          <p:cNvSpPr/>
          <p:nvPr/>
        </p:nvSpPr>
        <p:spPr>
          <a:xfrm>
            <a:off x="1315704" y="3939046"/>
            <a:ext cx="4215358" cy="109515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pic>
        <p:nvPicPr>
          <p:cNvPr id="17" name="Picture 18">
            <a:extLst>
              <a:ext uri="{FF2B5EF4-FFF2-40B4-BE49-F238E27FC236}">
                <a16:creationId xmlns:a16="http://schemas.microsoft.com/office/drawing/2014/main" id="{96B38307-EF86-4709-B28B-BF5F509DC3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8106" y="4637220"/>
            <a:ext cx="2587460" cy="2008686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992BEC49-8978-4B51-87C5-C964C4ABE88E}"/>
              </a:ext>
            </a:extLst>
          </p:cNvPr>
          <p:cNvSpPr/>
          <p:nvPr/>
        </p:nvSpPr>
        <p:spPr>
          <a:xfrm>
            <a:off x="1315704" y="4444779"/>
            <a:ext cx="4273434" cy="9234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pic>
        <p:nvPicPr>
          <p:cNvPr id="19" name="Picture 3">
            <a:extLst>
              <a:ext uri="{FF2B5EF4-FFF2-40B4-BE49-F238E27FC236}">
                <a16:creationId xmlns:a16="http://schemas.microsoft.com/office/drawing/2014/main" id="{DDC04E69-82DC-4D7C-8F33-05783B5367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3952" y="2288180"/>
            <a:ext cx="4273434" cy="2317151"/>
          </a:xfrm>
          <a:prstGeom prst="rect">
            <a:avLst/>
          </a:prstGeom>
        </p:spPr>
      </p:pic>
      <p:pic>
        <p:nvPicPr>
          <p:cNvPr id="20" name="Picture 6">
            <a:extLst>
              <a:ext uri="{FF2B5EF4-FFF2-40B4-BE49-F238E27FC236}">
                <a16:creationId xmlns:a16="http://schemas.microsoft.com/office/drawing/2014/main" id="{A9EC846A-EB5A-4B0B-A056-CB989A9F42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3600" y="4669694"/>
            <a:ext cx="2587460" cy="201705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A42B8704-F5DA-499B-B8C3-357C21BBC326}"/>
              </a:ext>
            </a:extLst>
          </p:cNvPr>
          <p:cNvSpPr/>
          <p:nvPr/>
        </p:nvSpPr>
        <p:spPr>
          <a:xfrm>
            <a:off x="6607993" y="4396522"/>
            <a:ext cx="4273434" cy="9234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566072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43ED0B37-3926-4AFE-88EC-25E0D36ED3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345244"/>
            <a:ext cx="10515600" cy="1325563"/>
          </a:xfrm>
        </p:spPr>
        <p:txBody>
          <a:bodyPr/>
          <a:lstStyle/>
          <a:p>
            <a:r>
              <a:rPr lang="en-GB" dirty="0"/>
              <a:t>N0 analysis: 2021</a:t>
            </a:r>
            <a:endParaRPr lang="en-CH" dirty="0"/>
          </a:p>
        </p:txBody>
      </p:sp>
      <p:pic>
        <p:nvPicPr>
          <p:cNvPr id="6" name="Picture 9">
            <a:extLst>
              <a:ext uri="{FF2B5EF4-FFF2-40B4-BE49-F238E27FC236}">
                <a16:creationId xmlns:a16="http://schemas.microsoft.com/office/drawing/2014/main" id="{5D25BA99-9EA5-4A24-8375-D0F400104C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7200" y="432824"/>
            <a:ext cx="3469540" cy="5210286"/>
          </a:xfrm>
          <a:prstGeom prst="rect">
            <a:avLst/>
          </a:prstGeom>
        </p:spPr>
      </p:pic>
      <p:pic>
        <p:nvPicPr>
          <p:cNvPr id="7" name="Picture 16">
            <a:extLst>
              <a:ext uri="{FF2B5EF4-FFF2-40B4-BE49-F238E27FC236}">
                <a16:creationId xmlns:a16="http://schemas.microsoft.com/office/drawing/2014/main" id="{2BA03EF6-CE63-46ED-BB1A-9C0502552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5244138"/>
            <a:ext cx="4602421" cy="548687"/>
          </a:xfrm>
          <a:prstGeom prst="rect">
            <a:avLst/>
          </a:prstGeom>
        </p:spPr>
      </p:pic>
      <p:pic>
        <p:nvPicPr>
          <p:cNvPr id="8" name="Picture 13">
            <a:extLst>
              <a:ext uri="{FF2B5EF4-FFF2-40B4-BE49-F238E27FC236}">
                <a16:creationId xmlns:a16="http://schemas.microsoft.com/office/drawing/2014/main" id="{B6CD067F-1988-4E8E-82D3-47FC571ED0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9000" y="4537944"/>
            <a:ext cx="6142252" cy="586791"/>
          </a:xfrm>
          <a:prstGeom prst="rect">
            <a:avLst/>
          </a:prstGeom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6076E667-044E-474B-AC35-C78BD3F199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9000" y="1065175"/>
            <a:ext cx="6400800" cy="3339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5539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FB190C1-F615-433B-A6DF-9A1A2C2F8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7382" y="332544"/>
            <a:ext cx="10515600" cy="1325563"/>
          </a:xfrm>
        </p:spPr>
        <p:txBody>
          <a:bodyPr/>
          <a:lstStyle/>
          <a:p>
            <a:r>
              <a:rPr lang="en-GB" dirty="0"/>
              <a:t>Conventional N analysis: 2021</a:t>
            </a:r>
            <a:endParaRPr lang="en-CH" dirty="0"/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069D7C63-042F-4DB7-9D99-DA281ADB97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619" y="5199245"/>
            <a:ext cx="6035563" cy="586791"/>
          </a:xfrm>
          <a:prstGeom prst="rect">
            <a:avLst/>
          </a:prstGeom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85E04E43-269C-4884-935E-95A4762B5C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5245" y="890186"/>
            <a:ext cx="3387136" cy="4895850"/>
          </a:xfrm>
          <a:prstGeom prst="rect">
            <a:avLst/>
          </a:prstGeom>
        </p:spPr>
      </p:pic>
      <p:pic>
        <p:nvPicPr>
          <p:cNvPr id="8" name="Picture 14">
            <a:extLst>
              <a:ext uri="{FF2B5EF4-FFF2-40B4-BE49-F238E27FC236}">
                <a16:creationId xmlns:a16="http://schemas.microsoft.com/office/drawing/2014/main" id="{DF4E8C0C-3CC3-4904-9574-C03E6FEAF1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654" y="4536464"/>
            <a:ext cx="6096528" cy="571550"/>
          </a:xfrm>
          <a:prstGeom prst="rect">
            <a:avLst/>
          </a:prstGeom>
        </p:spPr>
      </p:pic>
      <p:pic>
        <p:nvPicPr>
          <p:cNvPr id="9" name="Picture 3">
            <a:extLst>
              <a:ext uri="{FF2B5EF4-FFF2-40B4-BE49-F238E27FC236}">
                <a16:creationId xmlns:a16="http://schemas.microsoft.com/office/drawing/2014/main" id="{D7AEDF7D-DDD4-494C-BDB3-31005DE306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588" y="995325"/>
            <a:ext cx="6885134" cy="3449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4268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03ACB7A1-F061-40C3-A374-3FAB5EAE5D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8546" y="332544"/>
            <a:ext cx="10515600" cy="1325563"/>
          </a:xfrm>
        </p:spPr>
        <p:txBody>
          <a:bodyPr/>
          <a:lstStyle/>
          <a:p>
            <a:r>
              <a:rPr lang="en-GB" dirty="0"/>
              <a:t>N0 analysis: 2022</a:t>
            </a:r>
            <a:endParaRPr lang="en-CH" dirty="0"/>
          </a:p>
        </p:txBody>
      </p:sp>
      <p:pic>
        <p:nvPicPr>
          <p:cNvPr id="6" name="Picture 7">
            <a:extLst>
              <a:ext uri="{FF2B5EF4-FFF2-40B4-BE49-F238E27FC236}">
                <a16:creationId xmlns:a16="http://schemas.microsoft.com/office/drawing/2014/main" id="{5B30C94C-AF75-4524-AC8E-630FB95539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2433" y="815975"/>
            <a:ext cx="3361021" cy="5226050"/>
          </a:xfrm>
          <a:prstGeom prst="rect">
            <a:avLst/>
          </a:prstGeom>
        </p:spPr>
      </p:pic>
      <p:pic>
        <p:nvPicPr>
          <p:cNvPr id="7" name="Picture 9">
            <a:extLst>
              <a:ext uri="{FF2B5EF4-FFF2-40B4-BE49-F238E27FC236}">
                <a16:creationId xmlns:a16="http://schemas.microsoft.com/office/drawing/2014/main" id="{40D1C089-4C11-4045-9E96-ADBF9BA759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676" y="4749139"/>
            <a:ext cx="6058425" cy="550766"/>
          </a:xfrm>
          <a:prstGeom prst="rect">
            <a:avLst/>
          </a:prstGeom>
        </p:spPr>
      </p:pic>
      <p:pic>
        <p:nvPicPr>
          <p:cNvPr id="8" name="Picture 11">
            <a:extLst>
              <a:ext uri="{FF2B5EF4-FFF2-40B4-BE49-F238E27FC236}">
                <a16:creationId xmlns:a16="http://schemas.microsoft.com/office/drawing/2014/main" id="{75D5F7E5-853A-495B-B26F-036D0056B5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675" y="5429250"/>
            <a:ext cx="6058425" cy="655377"/>
          </a:xfrm>
          <a:prstGeom prst="rect">
            <a:avLst/>
          </a:prstGeom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2C041AEE-2C16-48CD-8605-249EF6A718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910" y="1174269"/>
            <a:ext cx="6375191" cy="3283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9064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030E538B-89CA-4663-90DC-B3B096000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1182" y="303061"/>
            <a:ext cx="10515600" cy="814521"/>
          </a:xfrm>
        </p:spPr>
        <p:txBody>
          <a:bodyPr/>
          <a:lstStyle/>
          <a:p>
            <a:r>
              <a:rPr lang="en-GB" dirty="0"/>
              <a:t>Conventional N analysis: 2022</a:t>
            </a:r>
            <a:endParaRPr lang="en-CH" dirty="0"/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AC32DEF6-0077-444E-B062-AE0EC26818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476" y="5618482"/>
            <a:ext cx="5273497" cy="548688"/>
          </a:xfrm>
          <a:prstGeom prst="rect">
            <a:avLst/>
          </a:prstGeom>
        </p:spPr>
      </p:pic>
      <p:pic>
        <p:nvPicPr>
          <p:cNvPr id="7" name="Picture 10">
            <a:extLst>
              <a:ext uri="{FF2B5EF4-FFF2-40B4-BE49-F238E27FC236}">
                <a16:creationId xmlns:a16="http://schemas.microsoft.com/office/drawing/2014/main" id="{C69FCFB8-F70F-4A81-A665-6F029E605B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3003" y="965174"/>
            <a:ext cx="3892824" cy="5815973"/>
          </a:xfrm>
          <a:prstGeom prst="rect">
            <a:avLst/>
          </a:prstGeom>
        </p:spPr>
      </p:pic>
      <p:pic>
        <p:nvPicPr>
          <p:cNvPr id="8" name="Picture 17">
            <a:extLst>
              <a:ext uri="{FF2B5EF4-FFF2-40B4-BE49-F238E27FC236}">
                <a16:creationId xmlns:a16="http://schemas.microsoft.com/office/drawing/2014/main" id="{40F5AAA0-C29F-44F0-9388-244A3FBDA4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2717" y="4978350"/>
            <a:ext cx="5258256" cy="419136"/>
          </a:xfrm>
          <a:prstGeom prst="rect">
            <a:avLst/>
          </a:prstGeom>
        </p:spPr>
      </p:pic>
      <p:pic>
        <p:nvPicPr>
          <p:cNvPr id="9" name="Picture 21">
            <a:extLst>
              <a:ext uri="{FF2B5EF4-FFF2-40B4-BE49-F238E27FC236}">
                <a16:creationId xmlns:a16="http://schemas.microsoft.com/office/drawing/2014/main" id="{5D610064-6C80-499C-B0EE-48CC34ED29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6173" y="965174"/>
            <a:ext cx="5089715" cy="3915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1731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DD22351-37E9-4840-B323-36B432FB8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9110" y="435299"/>
            <a:ext cx="10515600" cy="1325563"/>
          </a:xfrm>
        </p:spPr>
        <p:txBody>
          <a:bodyPr/>
          <a:lstStyle/>
          <a:p>
            <a:r>
              <a:rPr lang="en-GB" dirty="0"/>
              <a:t>N0 analysis: 2023</a:t>
            </a:r>
            <a:endParaRPr lang="en-CH" dirty="0"/>
          </a:p>
        </p:txBody>
      </p:sp>
      <p:pic>
        <p:nvPicPr>
          <p:cNvPr id="6" name="Picture 7">
            <a:extLst>
              <a:ext uri="{FF2B5EF4-FFF2-40B4-BE49-F238E27FC236}">
                <a16:creationId xmlns:a16="http://schemas.microsoft.com/office/drawing/2014/main" id="{6A5D6E3B-BA63-49B3-849C-A3087E657A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962" y="1084430"/>
            <a:ext cx="6284836" cy="3244371"/>
          </a:xfrm>
          <a:prstGeom prst="rect">
            <a:avLst/>
          </a:prstGeom>
        </p:spPr>
      </p:pic>
      <p:pic>
        <p:nvPicPr>
          <p:cNvPr id="7" name="Picture 9">
            <a:extLst>
              <a:ext uri="{FF2B5EF4-FFF2-40B4-BE49-F238E27FC236}">
                <a16:creationId xmlns:a16="http://schemas.microsoft.com/office/drawing/2014/main" id="{FE959123-05C9-4A4C-BB8B-A7B2504907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930" y="5248894"/>
            <a:ext cx="6413606" cy="652387"/>
          </a:xfrm>
          <a:prstGeom prst="rect">
            <a:avLst/>
          </a:prstGeom>
        </p:spPr>
      </p:pic>
      <p:pic>
        <p:nvPicPr>
          <p:cNvPr id="8" name="Picture 11">
            <a:extLst>
              <a:ext uri="{FF2B5EF4-FFF2-40B4-BE49-F238E27FC236}">
                <a16:creationId xmlns:a16="http://schemas.microsoft.com/office/drawing/2014/main" id="{346CA3A4-B870-4594-9A34-93CDBE2D40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4083" y="435299"/>
            <a:ext cx="3561260" cy="5473700"/>
          </a:xfrm>
          <a:prstGeom prst="rect">
            <a:avLst/>
          </a:prstGeom>
        </p:spPr>
      </p:pic>
      <p:pic>
        <p:nvPicPr>
          <p:cNvPr id="9" name="Picture 13">
            <a:extLst>
              <a:ext uri="{FF2B5EF4-FFF2-40B4-BE49-F238E27FC236}">
                <a16:creationId xmlns:a16="http://schemas.microsoft.com/office/drawing/2014/main" id="{BCF02B86-845E-4C32-A73D-1D96A8C233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5962" y="4328801"/>
            <a:ext cx="7485810" cy="768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2820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1"/>
          <p:cNvSpPr>
            <a:spLocks noGrp="1"/>
          </p:cNvSpPr>
          <p:nvPr/>
        </p:nvSpPr>
        <p:spPr bwMode="auto">
          <a:xfrm>
            <a:off x="1730543" y="272192"/>
            <a:ext cx="10204158" cy="5608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GB" sz="2800" dirty="0" err="1">
                <a:latin typeface="Trebuchet MS" panose="020B0603020202020204" pitchFamily="34" charset="0"/>
              </a:rPr>
              <a:t>Agroscope</a:t>
            </a:r>
            <a:r>
              <a:rPr lang="en-GB" sz="2800" dirty="0">
                <a:latin typeface="Trebuchet MS" panose="020B0603020202020204" pitchFamily="34" charset="0"/>
              </a:rPr>
              <a:t>: </a:t>
            </a:r>
            <a:r>
              <a:rPr lang="en-GB" sz="2800" dirty="0" err="1">
                <a:latin typeface="Trebuchet MS" panose="020B0603020202020204" pitchFamily="34" charset="0"/>
              </a:rPr>
              <a:t>swiss</a:t>
            </a:r>
            <a:r>
              <a:rPr lang="en-GB" sz="2800" dirty="0">
                <a:latin typeface="Trebuchet MS" panose="020B0603020202020204" pitchFamily="34" charset="0"/>
              </a:rPr>
              <a:t> federal institute for agricultural research</a:t>
            </a:r>
            <a:endParaRPr lang="en-US" sz="2800" dirty="0">
              <a:latin typeface="Trebuchet MS" panose="020B0603020202020204" pitchFamily="34" charset="0"/>
            </a:endParaRPr>
          </a:p>
        </p:txBody>
      </p:sp>
      <p:sp>
        <p:nvSpPr>
          <p:cNvPr id="4" name="Rechteck 2"/>
          <p:cNvSpPr/>
          <p:nvPr/>
        </p:nvSpPr>
        <p:spPr>
          <a:xfrm>
            <a:off x="1053650" y="1058915"/>
            <a:ext cx="6282507" cy="520142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de-CH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r>
              <a:rPr lang="en-US" sz="1800" b="1" dirty="0">
                <a:latin typeface="Trebuchet MS" panose="020B0603020202020204" pitchFamily="34" charset="0"/>
              </a:rPr>
              <a:t>Group: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GB" sz="1400" dirty="0">
                <a:latin typeface="Trebuchet MS" panose="020B0603020202020204" pitchFamily="34" charset="0"/>
              </a:rPr>
              <a:t>Cultivation Techniques and Varieties in Arable Farming</a:t>
            </a:r>
            <a:endParaRPr lang="en-US" sz="1400" b="1" dirty="0">
              <a:latin typeface="Trebuchet MS" panose="020B0603020202020204" pitchFamily="34" charset="0"/>
            </a:endParaRPr>
          </a:p>
          <a:p>
            <a:endParaRPr lang="en-US" sz="1800" b="1" dirty="0">
              <a:latin typeface="Trebuchet MS" panose="020B0603020202020204" pitchFamily="34" charset="0"/>
            </a:endParaRPr>
          </a:p>
          <a:p>
            <a:r>
              <a:rPr lang="en-US" sz="1800" b="1" dirty="0">
                <a:latin typeface="Trebuchet MS" panose="020B0603020202020204" pitchFamily="34" charset="0"/>
              </a:rPr>
              <a:t>Team: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1400" dirty="0">
                <a:latin typeface="Trebuchet MS" panose="020B0603020202020204" pitchFamily="34" charset="0"/>
              </a:rPr>
              <a:t>35 People </a:t>
            </a:r>
          </a:p>
          <a:p>
            <a:endParaRPr lang="en-US" sz="1400" b="1" dirty="0">
              <a:latin typeface="Trebuchet MS" panose="020B0603020202020204" pitchFamily="34" charset="0"/>
            </a:endParaRPr>
          </a:p>
          <a:p>
            <a:endParaRPr lang="en-US" sz="1400" b="1" dirty="0">
              <a:latin typeface="Trebuchet MS" panose="020B0603020202020204" pitchFamily="34" charset="0"/>
            </a:endParaRPr>
          </a:p>
          <a:p>
            <a:pPr marL="0" lvl="2"/>
            <a:r>
              <a:rPr lang="en-US" sz="1800" b="1" dirty="0">
                <a:latin typeface="Trebuchet MS" panose="020B0603020202020204" pitchFamily="34" charset="0"/>
              </a:rPr>
              <a:t>Domains of research:</a:t>
            </a:r>
          </a:p>
          <a:p>
            <a:pPr marL="800100" lvl="2" indent="-342900">
              <a:buFont typeface="Wingdings" panose="05000000000000000000" pitchFamily="2" charset="2"/>
              <a:buChar char="§"/>
            </a:pPr>
            <a:r>
              <a:rPr lang="en-US" sz="1400" dirty="0">
                <a:latin typeface="Trebuchet MS" panose="020B0603020202020204" pitchFamily="34" charset="0"/>
              </a:rPr>
              <a:t>Agronomy</a:t>
            </a:r>
          </a:p>
          <a:p>
            <a:pPr marL="800100" lvl="2" indent="-342900">
              <a:buFont typeface="Wingdings" panose="05000000000000000000" pitchFamily="2" charset="2"/>
              <a:buChar char="§"/>
            </a:pPr>
            <a:r>
              <a:rPr lang="en-US" sz="1400" dirty="0">
                <a:latin typeface="Trebuchet MS" panose="020B0603020202020204" pitchFamily="34" charset="0"/>
              </a:rPr>
              <a:t>Crop science</a:t>
            </a:r>
          </a:p>
          <a:p>
            <a:pPr marL="800100" lvl="2" indent="-342900">
              <a:buFont typeface="Arial" panose="020B0604020202020204" pitchFamily="34" charset="0"/>
              <a:buChar char="•"/>
            </a:pPr>
            <a:endParaRPr lang="en-US" sz="1400" dirty="0">
              <a:latin typeface="Trebuchet MS" panose="020B0603020202020204" pitchFamily="34" charset="0"/>
            </a:endParaRPr>
          </a:p>
          <a:p>
            <a:r>
              <a:rPr lang="en-US" sz="1800" b="1" dirty="0">
                <a:latin typeface="Trebuchet MS" panose="020B0603020202020204" pitchFamily="34" charset="0"/>
              </a:rPr>
              <a:t>Main areas of work:</a:t>
            </a:r>
          </a:p>
          <a:p>
            <a:pPr marL="800100" lvl="2" indent="-342900">
              <a:buFont typeface="Wingdings" panose="05000000000000000000" pitchFamily="2" charset="2"/>
              <a:buChar char="§"/>
            </a:pPr>
            <a:r>
              <a:rPr lang="en-US" sz="1400" dirty="0">
                <a:latin typeface="Trebuchet MS" panose="020B0603020202020204" pitchFamily="34" charset="0"/>
              </a:rPr>
              <a:t>Characterization of genotypes of field crops </a:t>
            </a:r>
          </a:p>
          <a:p>
            <a:pPr marL="800100" lvl="2" indent="-342900">
              <a:buFont typeface="Wingdings" panose="05000000000000000000" pitchFamily="2" charset="2"/>
              <a:buChar char="§"/>
            </a:pPr>
            <a:r>
              <a:rPr lang="en-US" sz="1400" dirty="0">
                <a:latin typeface="Trebuchet MS" panose="020B0603020202020204" pitchFamily="34" charset="0"/>
              </a:rPr>
              <a:t>Improvement of management practices of field crops</a:t>
            </a:r>
          </a:p>
          <a:p>
            <a:pPr marL="800100" lvl="2" indent="-342900">
              <a:buFont typeface="Arial" panose="020B0604020202020204" pitchFamily="34" charset="0"/>
              <a:buChar char="•"/>
            </a:pPr>
            <a:endParaRPr lang="en-US" sz="1400" b="1" dirty="0">
              <a:latin typeface="Trebuchet MS" panose="020B0603020202020204" pitchFamily="34" charset="0"/>
            </a:endParaRPr>
          </a:p>
          <a:p>
            <a:r>
              <a:rPr lang="en-US" sz="1800" b="1" dirty="0">
                <a:latin typeface="Trebuchet MS" panose="020B0603020202020204" pitchFamily="34" charset="0"/>
              </a:rPr>
              <a:t>Crop species:</a:t>
            </a:r>
            <a:endParaRPr lang="en-US" sz="1800" dirty="0">
              <a:latin typeface="Trebuchet MS" panose="020B0603020202020204" pitchFamily="34" charset="0"/>
            </a:endParaRPr>
          </a:p>
          <a:p>
            <a:pPr marL="800100" lvl="2" indent="-342900">
              <a:buFont typeface="Wingdings" panose="05000000000000000000" pitchFamily="2" charset="2"/>
              <a:buChar char="§"/>
            </a:pPr>
            <a:r>
              <a:rPr lang="en-US" sz="1400" dirty="0">
                <a:latin typeface="Trebuchet MS" panose="020B0603020202020204" pitchFamily="34" charset="0"/>
              </a:rPr>
              <a:t>Winter cereals (</a:t>
            </a:r>
            <a:r>
              <a:rPr lang="en-US" sz="1400" b="1" dirty="0">
                <a:latin typeface="Trebuchet MS" panose="020B0603020202020204" pitchFamily="34" charset="0"/>
              </a:rPr>
              <a:t>wheat</a:t>
            </a:r>
            <a:r>
              <a:rPr lang="en-US" sz="1400" dirty="0">
                <a:latin typeface="Trebuchet MS" panose="020B0603020202020204" pitchFamily="34" charset="0"/>
              </a:rPr>
              <a:t>, barley, oat, …) </a:t>
            </a:r>
          </a:p>
          <a:p>
            <a:pPr marL="800100" lvl="2" indent="-342900">
              <a:buFont typeface="Wingdings" panose="05000000000000000000" pitchFamily="2" charset="2"/>
              <a:buChar char="§"/>
            </a:pPr>
            <a:r>
              <a:rPr lang="en-US" sz="1400" dirty="0">
                <a:latin typeface="Trebuchet MS" panose="020B0603020202020204" pitchFamily="34" charset="0"/>
              </a:rPr>
              <a:t>Maize </a:t>
            </a:r>
          </a:p>
          <a:p>
            <a:pPr marL="800100" lvl="2" indent="-342900">
              <a:buFont typeface="Wingdings" panose="05000000000000000000" pitchFamily="2" charset="2"/>
              <a:buChar char="§"/>
            </a:pPr>
            <a:r>
              <a:rPr lang="en-US" sz="1400" dirty="0">
                <a:latin typeface="Trebuchet MS" panose="020B0603020202020204" pitchFamily="34" charset="0"/>
              </a:rPr>
              <a:t>Potato and Sugar beet</a:t>
            </a:r>
          </a:p>
          <a:p>
            <a:pPr marL="800100" lvl="2" indent="-342900">
              <a:buFont typeface="Wingdings" panose="05000000000000000000" pitchFamily="2" charset="2"/>
              <a:buChar char="§"/>
            </a:pPr>
            <a:r>
              <a:rPr lang="en-US" sz="1400" dirty="0">
                <a:latin typeface="Trebuchet MS" panose="020B0603020202020204" pitchFamily="34" charset="0"/>
              </a:rPr>
              <a:t>Oil crops and grain legumes</a:t>
            </a:r>
          </a:p>
          <a:p>
            <a:pPr marL="800100" lvl="2" indent="-342900">
              <a:buFont typeface="Wingdings" panose="05000000000000000000" pitchFamily="2" charset="2"/>
              <a:buChar char="§"/>
            </a:pPr>
            <a:r>
              <a:rPr lang="en-US" sz="1400" dirty="0">
                <a:latin typeface="Trebuchet MS" panose="020B0603020202020204" pitchFamily="34" charset="0"/>
              </a:rPr>
              <a:t>Minor crops (e.g. Quinoa, Amaranth)</a:t>
            </a:r>
          </a:p>
          <a:p>
            <a:endParaRPr lang="en-US" sz="1800" dirty="0">
              <a:latin typeface="Trebuchet MS" panose="020B0603020202020204" pitchFamily="34" charset="0"/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7122" y="1751207"/>
            <a:ext cx="4847579" cy="2974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6906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21AE747-B088-4747-B90A-D3BB797BFF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880" y="999183"/>
            <a:ext cx="5348228" cy="3970068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228D8CAD-E62E-411B-A4FD-DE8BFAF44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3485" y="320633"/>
            <a:ext cx="10515600" cy="1357101"/>
          </a:xfrm>
        </p:spPr>
        <p:txBody>
          <a:bodyPr/>
          <a:lstStyle/>
          <a:p>
            <a:r>
              <a:rPr lang="en-GB" dirty="0"/>
              <a:t>Conventional N analysis: 2023</a:t>
            </a:r>
            <a:endParaRPr lang="en-CH" dirty="0"/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7686505A-C45B-4376-A354-AD54605EAD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4818" y="5858817"/>
            <a:ext cx="5311600" cy="436910"/>
          </a:xfrm>
          <a:prstGeom prst="rect">
            <a:avLst/>
          </a:prstGeom>
        </p:spPr>
      </p:pic>
      <p:pic>
        <p:nvPicPr>
          <p:cNvPr id="8" name="Picture 9">
            <a:extLst>
              <a:ext uri="{FF2B5EF4-FFF2-40B4-BE49-F238E27FC236}">
                <a16:creationId xmlns:a16="http://schemas.microsoft.com/office/drawing/2014/main" id="{9D4D6DDC-292B-4795-A921-118D6374BC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1498" y="826189"/>
            <a:ext cx="3673791" cy="5553414"/>
          </a:xfrm>
          <a:prstGeom prst="rect">
            <a:avLst/>
          </a:prstGeom>
        </p:spPr>
      </p:pic>
      <p:pic>
        <p:nvPicPr>
          <p:cNvPr id="9" name="Picture 11">
            <a:extLst>
              <a:ext uri="{FF2B5EF4-FFF2-40B4-BE49-F238E27FC236}">
                <a16:creationId xmlns:a16="http://schemas.microsoft.com/office/drawing/2014/main" id="{DBACCAC8-FAF9-4DBA-BCB2-2A1739BE6B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9128" y="5027499"/>
            <a:ext cx="5082980" cy="54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2626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FD20FB96-E4A8-45B8-8901-F54FE6455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8482" y="364047"/>
            <a:ext cx="10515600" cy="1325563"/>
          </a:xfrm>
        </p:spPr>
        <p:txBody>
          <a:bodyPr/>
          <a:lstStyle/>
          <a:p>
            <a:r>
              <a:rPr lang="en-GB" dirty="0"/>
              <a:t>N0 analysis: 2024</a:t>
            </a:r>
            <a:endParaRPr lang="en-CH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1C7088-BBD5-49F2-9884-26DD55173A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959" y="4749383"/>
            <a:ext cx="5204911" cy="533446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C4C2378B-A079-4937-9B6F-4D30338BDC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0545" y="457831"/>
            <a:ext cx="3825452" cy="5713078"/>
          </a:xfrm>
          <a:prstGeom prst="rect">
            <a:avLst/>
          </a:prstGeom>
        </p:spPr>
      </p:pic>
      <p:pic>
        <p:nvPicPr>
          <p:cNvPr id="8" name="Picture 9">
            <a:extLst>
              <a:ext uri="{FF2B5EF4-FFF2-40B4-BE49-F238E27FC236}">
                <a16:creationId xmlns:a16="http://schemas.microsoft.com/office/drawing/2014/main" id="{5BBBD4D4-5FE8-42D1-83BD-500F9B468D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856" y="5412164"/>
            <a:ext cx="5243014" cy="541067"/>
          </a:xfrm>
          <a:prstGeom prst="rect">
            <a:avLst/>
          </a:prstGeom>
        </p:spPr>
      </p:pic>
      <p:pic>
        <p:nvPicPr>
          <p:cNvPr id="9" name="Picture 11">
            <a:extLst>
              <a:ext uri="{FF2B5EF4-FFF2-40B4-BE49-F238E27FC236}">
                <a16:creationId xmlns:a16="http://schemas.microsoft.com/office/drawing/2014/main" id="{6C6880C1-F547-4EFF-AF7B-A08F857599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1807" y="1026828"/>
            <a:ext cx="4759217" cy="3722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3528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14F7FA6-90E2-469B-AC9D-B63A8D2A42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3485" y="340296"/>
            <a:ext cx="10515600" cy="1325563"/>
          </a:xfrm>
        </p:spPr>
        <p:txBody>
          <a:bodyPr/>
          <a:lstStyle/>
          <a:p>
            <a:r>
              <a:rPr lang="en-GB" dirty="0"/>
              <a:t>Conventional N analysis: 2024</a:t>
            </a:r>
            <a:endParaRPr lang="en-CH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B73BB8-FD51-4B6B-A8C3-7FD3B70BB1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528" y="5804528"/>
            <a:ext cx="5204911" cy="541067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675C10EF-360C-4661-B1F6-B26A076286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6378" y="1003077"/>
            <a:ext cx="3570366" cy="5372100"/>
          </a:xfrm>
          <a:prstGeom prst="rect">
            <a:avLst/>
          </a:prstGeom>
        </p:spPr>
      </p:pic>
      <p:pic>
        <p:nvPicPr>
          <p:cNvPr id="8" name="Picture 9">
            <a:extLst>
              <a:ext uri="{FF2B5EF4-FFF2-40B4-BE49-F238E27FC236}">
                <a16:creationId xmlns:a16="http://schemas.microsoft.com/office/drawing/2014/main" id="{778952C8-8D4A-49F8-A360-8BDDADD777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3528" y="5141747"/>
            <a:ext cx="5159187" cy="457240"/>
          </a:xfrm>
          <a:prstGeom prst="rect">
            <a:avLst/>
          </a:prstGeom>
        </p:spPr>
      </p:pic>
      <p:pic>
        <p:nvPicPr>
          <p:cNvPr id="9" name="Picture 11">
            <a:extLst>
              <a:ext uri="{FF2B5EF4-FFF2-40B4-BE49-F238E27FC236}">
                <a16:creationId xmlns:a16="http://schemas.microsoft.com/office/drawing/2014/main" id="{B9BBA3EE-3D76-448A-8E1E-2C2A26A5FA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3528" y="1003077"/>
            <a:ext cx="5372893" cy="4138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2548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>
            <a:extLst>
              <a:ext uri="{FF2B5EF4-FFF2-40B4-BE49-F238E27FC236}">
                <a16:creationId xmlns:a16="http://schemas.microsoft.com/office/drawing/2014/main" id="{CC924AA6-6CE8-46DD-8210-60257F7F1E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221" y="1129536"/>
            <a:ext cx="3245484" cy="249683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C207F54-6331-495B-B43E-7B1EBE5CDDEF}"/>
              </a:ext>
            </a:extLst>
          </p:cNvPr>
          <p:cNvSpPr txBox="1"/>
          <p:nvPr/>
        </p:nvSpPr>
        <p:spPr>
          <a:xfrm>
            <a:off x="1148959" y="763189"/>
            <a:ext cx="2462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/>
              <a:t>Conventional N - 2022</a:t>
            </a:r>
            <a:endParaRPr lang="en-CH" sz="1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0997E0B-8E5A-4501-A85C-7B53426DBB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4623" y="1288142"/>
            <a:ext cx="3245485" cy="235318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E1FAAEF-39D1-4C30-84EE-BF7F6C80E4E5}"/>
              </a:ext>
            </a:extLst>
          </p:cNvPr>
          <p:cNvSpPr txBox="1"/>
          <p:nvPr/>
        </p:nvSpPr>
        <p:spPr>
          <a:xfrm>
            <a:off x="4916416" y="760204"/>
            <a:ext cx="2462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/>
              <a:t>Conventional N - 2023</a:t>
            </a:r>
            <a:endParaRPr lang="en-CH" sz="18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750AB9F-2220-4EF6-A197-F0707AE274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1221" y="4018450"/>
            <a:ext cx="3372342" cy="263777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E30903E-9DA4-480F-B6FC-A895845FA4E1}"/>
              </a:ext>
            </a:extLst>
          </p:cNvPr>
          <p:cNvSpPr txBox="1"/>
          <p:nvPr/>
        </p:nvSpPr>
        <p:spPr>
          <a:xfrm>
            <a:off x="2034931" y="3626369"/>
            <a:ext cx="12664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/>
              <a:t>N0 - 2024</a:t>
            </a:r>
            <a:endParaRPr lang="en-CH" sz="18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01FAFC3-C214-4BAC-A807-99BB87A810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58180" y="4062131"/>
            <a:ext cx="3310987" cy="255041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EEA1BD3-3CE1-4B38-9084-6599CEEC385B}"/>
              </a:ext>
            </a:extLst>
          </p:cNvPr>
          <p:cNvSpPr txBox="1"/>
          <p:nvPr/>
        </p:nvSpPr>
        <p:spPr>
          <a:xfrm>
            <a:off x="5147151" y="3603620"/>
            <a:ext cx="2462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/>
              <a:t>Conventional N - 2024</a:t>
            </a:r>
            <a:endParaRPr lang="en-CH" sz="18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1697034-48C9-4940-BE10-F54DA7CEAAD6}"/>
              </a:ext>
            </a:extLst>
          </p:cNvPr>
          <p:cNvSpPr txBox="1"/>
          <p:nvPr/>
        </p:nvSpPr>
        <p:spPr>
          <a:xfrm>
            <a:off x="8075297" y="963670"/>
            <a:ext cx="3864845" cy="563231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sz="1800" dirty="0"/>
              <a:t>2021: grain yield too low – no significant differences found between varieties in both N treatment block.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GB" sz="18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sz="1800" dirty="0"/>
              <a:t>N0: no significant differences found, except in 2024.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GB" sz="18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sz="1800" dirty="0"/>
              <a:t>Campesino variety: consistent high grain yield over years and significantly different from other varieties.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GB" sz="18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sz="1800" dirty="0" err="1"/>
              <a:t>Axen</a:t>
            </a:r>
            <a:r>
              <a:rPr lang="en-GB" sz="1800" dirty="0"/>
              <a:t> variety: high grain yield (2023 and 2024) with significant differences from other varieties but seemed sensible to not optimal growth condition (2021 and 2022).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H" sz="1800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6FA69E1A-ED18-4C0C-AD8C-50FAB055F1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2172" y="289908"/>
            <a:ext cx="11753850" cy="447547"/>
          </a:xfrm>
        </p:spPr>
        <p:txBody>
          <a:bodyPr>
            <a:normAutofit/>
          </a:bodyPr>
          <a:lstStyle/>
          <a:p>
            <a:r>
              <a:rPr lang="en-GB" dirty="0"/>
              <a:t>Summary: statistical differences between varieties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27549386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ED222B8-18AD-4DF4-AD89-4D6FFCC5B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0907" y="385601"/>
            <a:ext cx="11753850" cy="447547"/>
          </a:xfrm>
        </p:spPr>
        <p:txBody>
          <a:bodyPr>
            <a:normAutofit/>
          </a:bodyPr>
          <a:lstStyle/>
          <a:p>
            <a:r>
              <a:rPr lang="en-GB" dirty="0"/>
              <a:t>Spatial heterogeneity: source of variance: 2021 (N0)</a:t>
            </a:r>
            <a:endParaRPr lang="en-CH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62F2652-67EC-4568-8405-6777733A63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802" y="1127680"/>
            <a:ext cx="5832237" cy="4602639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89123025-4E44-473A-9FB8-7F66D9CAC6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546538"/>
            <a:ext cx="5211237" cy="3055847"/>
          </a:xfrm>
          <a:prstGeom prst="rect">
            <a:avLst/>
          </a:prstGeom>
        </p:spPr>
      </p:pic>
      <p:sp>
        <p:nvSpPr>
          <p:cNvPr id="9" name="TextBox 12">
            <a:extLst>
              <a:ext uri="{FF2B5EF4-FFF2-40B4-BE49-F238E27FC236}">
                <a16:creationId xmlns:a16="http://schemas.microsoft.com/office/drawing/2014/main" id="{91E42617-02D2-4360-9E0C-16EA49412980}"/>
              </a:ext>
            </a:extLst>
          </p:cNvPr>
          <p:cNvSpPr txBox="1"/>
          <p:nvPr/>
        </p:nvSpPr>
        <p:spPr>
          <a:xfrm>
            <a:off x="5566785" y="4687979"/>
            <a:ext cx="6269665" cy="107087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fr-CH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</a:t>
            </a:r>
            <a:r>
              <a:rPr lang="fr-CH" sz="1800" baseline="30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 </a:t>
            </a:r>
            <a:r>
              <a:rPr lang="fr-CH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= 0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fr-CH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Correcting</a:t>
            </a:r>
            <a:r>
              <a:rPr lang="fr-CH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spatial trend  </a:t>
            </a:r>
            <a:r>
              <a:rPr lang="fr-CH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did</a:t>
            </a:r>
            <a:r>
              <a:rPr lang="fr-CH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not </a:t>
            </a:r>
            <a:r>
              <a:rPr lang="fr-CH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increase</a:t>
            </a:r>
            <a:r>
              <a:rPr lang="fr-CH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variance part </a:t>
            </a:r>
            <a:r>
              <a:rPr lang="fr-CH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explained</a:t>
            </a:r>
            <a:r>
              <a:rPr lang="fr-CH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by the </a:t>
            </a:r>
            <a:r>
              <a:rPr lang="fr-CH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variety</a:t>
            </a:r>
            <a:r>
              <a:rPr lang="fr-CH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36231325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94CD91A-1CB6-404B-892E-182C56B5B7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6072" y="279677"/>
            <a:ext cx="10515600" cy="634724"/>
          </a:xfrm>
        </p:spPr>
        <p:txBody>
          <a:bodyPr/>
          <a:lstStyle/>
          <a:p>
            <a:r>
              <a:rPr lang="en-GB" dirty="0"/>
              <a:t>N0 analysis: spatial correction in 2021</a:t>
            </a:r>
            <a:endParaRPr lang="en-CH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64748D-99F3-4D43-820F-388E215C4E4B}"/>
              </a:ext>
            </a:extLst>
          </p:cNvPr>
          <p:cNvSpPr txBox="1"/>
          <p:nvPr/>
        </p:nvSpPr>
        <p:spPr>
          <a:xfrm>
            <a:off x="1666402" y="1643442"/>
            <a:ext cx="34159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Before correction</a:t>
            </a:r>
            <a:endParaRPr lang="en-CH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585477-3B23-4011-ABFD-27F121BF3D1E}"/>
              </a:ext>
            </a:extLst>
          </p:cNvPr>
          <p:cNvSpPr txBox="1"/>
          <p:nvPr/>
        </p:nvSpPr>
        <p:spPr>
          <a:xfrm>
            <a:off x="7486334" y="1643441"/>
            <a:ext cx="27906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After correction</a:t>
            </a:r>
            <a:endParaRPr lang="en-CH" b="1" dirty="0"/>
          </a:p>
        </p:txBody>
      </p:sp>
      <p:pic>
        <p:nvPicPr>
          <p:cNvPr id="8" name="Picture 8">
            <a:extLst>
              <a:ext uri="{FF2B5EF4-FFF2-40B4-BE49-F238E27FC236}">
                <a16:creationId xmlns:a16="http://schemas.microsoft.com/office/drawing/2014/main" id="{7A593314-DD57-4F95-B658-7A231B9D74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6373" y="2624835"/>
            <a:ext cx="5070577" cy="2673376"/>
          </a:xfrm>
          <a:prstGeom prst="rect">
            <a:avLst/>
          </a:prstGeom>
        </p:spPr>
      </p:pic>
      <p:pic>
        <p:nvPicPr>
          <p:cNvPr id="9" name="Picture 10">
            <a:extLst>
              <a:ext uri="{FF2B5EF4-FFF2-40B4-BE49-F238E27FC236}">
                <a16:creationId xmlns:a16="http://schemas.microsoft.com/office/drawing/2014/main" id="{F00D9770-D320-4777-99A8-B435917EB1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257" y="2541182"/>
            <a:ext cx="5142537" cy="2673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4675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0E60B6AA-CC93-4DD3-9CFE-122CC42361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117" y="1454285"/>
            <a:ext cx="5777883" cy="4426675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0DE308D5-E4F4-40E9-822B-575F5E2FEF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4932" y="977040"/>
            <a:ext cx="6558951" cy="3857753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1F95B574-2385-4F1E-AFC7-1FEE2253BA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7354" y="281189"/>
            <a:ext cx="11753850" cy="447547"/>
          </a:xfrm>
        </p:spPr>
        <p:txBody>
          <a:bodyPr>
            <a:normAutofit/>
          </a:bodyPr>
          <a:lstStyle/>
          <a:p>
            <a:r>
              <a:rPr lang="en-GB" dirty="0"/>
              <a:t>Spatial heterogeneity: source of variance: 2024 (N0)</a:t>
            </a:r>
            <a:endParaRPr lang="en-CH" dirty="0"/>
          </a:p>
        </p:txBody>
      </p:sp>
      <p:sp>
        <p:nvSpPr>
          <p:cNvPr id="8" name="TextBox 12">
            <a:extLst>
              <a:ext uri="{FF2B5EF4-FFF2-40B4-BE49-F238E27FC236}">
                <a16:creationId xmlns:a16="http://schemas.microsoft.com/office/drawing/2014/main" id="{1301FB0D-ADAD-497E-8047-BDBBD37FF2A1}"/>
              </a:ext>
            </a:extLst>
          </p:cNvPr>
          <p:cNvSpPr txBox="1"/>
          <p:nvPr/>
        </p:nvSpPr>
        <p:spPr>
          <a:xfrm>
            <a:off x="5457307" y="4982324"/>
            <a:ext cx="6323567" cy="107087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fr-CH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</a:t>
            </a:r>
            <a:r>
              <a:rPr lang="fr-CH" sz="1800" baseline="30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 </a:t>
            </a:r>
            <a:r>
              <a:rPr lang="fr-CH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= 0.84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fr-CH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Correcting</a:t>
            </a:r>
            <a:r>
              <a:rPr lang="fr-CH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spatial trend </a:t>
            </a:r>
            <a:r>
              <a:rPr lang="fr-CH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increased</a:t>
            </a:r>
            <a:r>
              <a:rPr lang="fr-CH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variance part </a:t>
            </a:r>
            <a:r>
              <a:rPr lang="fr-CH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explained</a:t>
            </a:r>
            <a:r>
              <a:rPr lang="fr-CH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by the </a:t>
            </a:r>
            <a:r>
              <a:rPr lang="fr-CH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variety</a:t>
            </a:r>
            <a:r>
              <a:rPr lang="fr-CH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9728389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B8CDFF42-F002-4BE9-8675-7E3883D10E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6072" y="279677"/>
            <a:ext cx="10515600" cy="634724"/>
          </a:xfrm>
        </p:spPr>
        <p:txBody>
          <a:bodyPr/>
          <a:lstStyle/>
          <a:p>
            <a:r>
              <a:rPr lang="en-GB" dirty="0"/>
              <a:t>N0 analysis: spatial correction in 2024</a:t>
            </a:r>
            <a:endParaRPr lang="en-CH" dirty="0"/>
          </a:p>
        </p:txBody>
      </p:sp>
      <p:sp>
        <p:nvSpPr>
          <p:cNvPr id="6" name="TextBox 4">
            <a:extLst>
              <a:ext uri="{FF2B5EF4-FFF2-40B4-BE49-F238E27FC236}">
                <a16:creationId xmlns:a16="http://schemas.microsoft.com/office/drawing/2014/main" id="{38335F65-7C7E-451C-9A1A-294A93E24091}"/>
              </a:ext>
            </a:extLst>
          </p:cNvPr>
          <p:cNvSpPr txBox="1"/>
          <p:nvPr/>
        </p:nvSpPr>
        <p:spPr>
          <a:xfrm>
            <a:off x="1729178" y="1331469"/>
            <a:ext cx="30179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Before correction</a:t>
            </a:r>
            <a:endParaRPr lang="en-CH" b="1" dirty="0"/>
          </a:p>
        </p:txBody>
      </p:sp>
      <p:sp>
        <p:nvSpPr>
          <p:cNvPr id="7" name="TextBox 5">
            <a:extLst>
              <a:ext uri="{FF2B5EF4-FFF2-40B4-BE49-F238E27FC236}">
                <a16:creationId xmlns:a16="http://schemas.microsoft.com/office/drawing/2014/main" id="{903CD611-AE90-4373-9CE9-4AD0BB87F285}"/>
              </a:ext>
            </a:extLst>
          </p:cNvPr>
          <p:cNvSpPr txBox="1"/>
          <p:nvPr/>
        </p:nvSpPr>
        <p:spPr>
          <a:xfrm>
            <a:off x="7138213" y="1328508"/>
            <a:ext cx="32043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After correction</a:t>
            </a:r>
            <a:endParaRPr lang="en-CH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6916651-07A7-4645-8E6D-DEC1CF819E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082" y="1923590"/>
            <a:ext cx="5561918" cy="3941093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28660844-82AA-4E54-85B5-9BD7A781FE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4142" y="1951125"/>
            <a:ext cx="5237002" cy="371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2082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5BED0D5C-9923-433E-8E0B-F32425AAA4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2172" y="396786"/>
            <a:ext cx="11753850" cy="447547"/>
          </a:xfrm>
        </p:spPr>
        <p:txBody>
          <a:bodyPr>
            <a:normAutofit/>
          </a:bodyPr>
          <a:lstStyle/>
          <a:p>
            <a:r>
              <a:rPr lang="en-GB" dirty="0"/>
              <a:t>Conclusion</a:t>
            </a:r>
            <a:endParaRPr lang="en-CH" dirty="0"/>
          </a:p>
        </p:txBody>
      </p:sp>
      <p:sp>
        <p:nvSpPr>
          <p:cNvPr id="7" name="TextBox 12">
            <a:extLst>
              <a:ext uri="{FF2B5EF4-FFF2-40B4-BE49-F238E27FC236}">
                <a16:creationId xmlns:a16="http://schemas.microsoft.com/office/drawing/2014/main" id="{08036142-AB57-4E7E-873E-2D054B411482}"/>
              </a:ext>
            </a:extLst>
          </p:cNvPr>
          <p:cNvSpPr txBox="1"/>
          <p:nvPr/>
        </p:nvSpPr>
        <p:spPr>
          <a:xfrm>
            <a:off x="950027" y="844333"/>
            <a:ext cx="10633856" cy="59093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sz="1800" b="1" dirty="0"/>
              <a:t>Field data: can be noisy: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800" dirty="0"/>
              <a:t>Difficult to highlight statistical differences between variety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800" dirty="0"/>
              <a:t>Low statistical power (3 replicates)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800" dirty="0"/>
              <a:t>Spatial correction could be used (Spat package from R) to reduce noise regarding field spatial heterogeneity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GB" sz="18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sz="1800" b="1" dirty="0"/>
              <a:t>Field experimental design not optimal to study interaction between N treatment and variety: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800" dirty="0"/>
              <a:t>Limited to field practical resource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800" dirty="0"/>
              <a:t>Dependence of observations within blocks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800" dirty="0"/>
              <a:t>Other trials with less varieties are used to investigate this interaction with optimal field trial design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GB" sz="18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sz="1800" b="1" dirty="0"/>
              <a:t>Difficult to find statistical differences when most of values are low (N0 block treatment):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800" dirty="0"/>
              <a:t>2024: reduced N block (only one year of experiment)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GB" sz="18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sz="1800" b="1" dirty="0"/>
              <a:t>Other agronomic parameter could be analysed to really understand how the variety response is interacting with specific environment and climatic conditions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800" dirty="0"/>
              <a:t>Straw yield (positively correlated with grain yield)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800" dirty="0"/>
              <a:t>Harvest index (indicates the ratio of grain on total plant weight (grain + straw)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800" dirty="0"/>
              <a:t>Protein in grain (negatively correlated with grain yield)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800" dirty="0"/>
              <a:t>Plant height (positively correlated with grain and straw yield; lodging effect)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800" dirty="0"/>
              <a:t>Disease (can explain unexpected low yield)</a:t>
            </a:r>
          </a:p>
        </p:txBody>
      </p:sp>
    </p:spTree>
    <p:extLst>
      <p:ext uri="{BB962C8B-B14F-4D97-AF65-F5344CB8AC3E}">
        <p14:creationId xmlns:p14="http://schemas.microsoft.com/office/powerpoint/2010/main" val="18104358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4614" y="5502"/>
            <a:ext cx="8803387" cy="6852498"/>
          </a:xfrm>
          <a:prstGeom prst="rect">
            <a:avLst/>
          </a:prstGeom>
        </p:spPr>
      </p:pic>
      <p:sp>
        <p:nvSpPr>
          <p:cNvPr id="55301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3707272" y="2472553"/>
            <a:ext cx="5221723" cy="2067910"/>
          </a:xfrm>
        </p:spPr>
        <p:txBody>
          <a:bodyPr/>
          <a:lstStyle/>
          <a:p>
            <a:pPr marL="0" indent="0" algn="ctr">
              <a:buNone/>
            </a:pPr>
            <a:r>
              <a:rPr lang="de-CH" sz="2400" b="1" dirty="0" err="1"/>
              <a:t>Thank</a:t>
            </a:r>
            <a:r>
              <a:rPr lang="de-CH" sz="2400" b="1" dirty="0"/>
              <a:t> </a:t>
            </a:r>
            <a:r>
              <a:rPr lang="de-CH" sz="2400" b="1" dirty="0" err="1"/>
              <a:t>you</a:t>
            </a:r>
            <a:r>
              <a:rPr lang="de-CH" sz="2400" b="1" dirty="0"/>
              <a:t> </a:t>
            </a:r>
            <a:r>
              <a:rPr lang="de-CH" sz="2400" b="1" dirty="0" err="1"/>
              <a:t>for</a:t>
            </a:r>
            <a:r>
              <a:rPr lang="de-CH" sz="2400" b="1" dirty="0"/>
              <a:t> </a:t>
            </a:r>
            <a:r>
              <a:rPr lang="de-CH" sz="2400" b="1" dirty="0" err="1"/>
              <a:t>your</a:t>
            </a:r>
            <a:r>
              <a:rPr lang="de-CH" sz="2400" b="1" dirty="0"/>
              <a:t> </a:t>
            </a:r>
            <a:r>
              <a:rPr lang="de-CH" sz="2400" b="1" dirty="0" err="1"/>
              <a:t>attention</a:t>
            </a:r>
            <a:endParaRPr lang="de-CH" sz="2400" b="1" dirty="0"/>
          </a:p>
          <a:p>
            <a:pPr marL="0" indent="0" algn="ctr">
              <a:buNone/>
            </a:pPr>
            <a:r>
              <a:rPr lang="de-CH" sz="1600" b="1" dirty="0"/>
              <a:t>Nicolas Vuille-</a:t>
            </a:r>
            <a:r>
              <a:rPr lang="de-CH" sz="1600" b="1" dirty="0" err="1"/>
              <a:t>dit</a:t>
            </a:r>
            <a:r>
              <a:rPr lang="de-CH" sz="1600" b="1" dirty="0"/>
              <a:t>-Bille</a:t>
            </a:r>
            <a:br>
              <a:rPr lang="de-CH" sz="1600" b="1" dirty="0"/>
            </a:br>
            <a:r>
              <a:rPr lang="de-CH" sz="1050" b="1" dirty="0"/>
              <a:t>nicolas.vuille-dit-bille@agroscope.admin.ch</a:t>
            </a:r>
          </a:p>
          <a:p>
            <a:pPr marL="0" indent="0" algn="ctr">
              <a:buNone/>
            </a:pPr>
            <a:endParaRPr lang="de-CH" sz="1600" b="1" dirty="0">
              <a:solidFill>
                <a:srgbClr val="A01E32"/>
              </a:solidFill>
            </a:endParaRPr>
          </a:p>
          <a:p>
            <a:pPr marL="0" indent="0" algn="ctr">
              <a:lnSpc>
                <a:spcPts val="1900"/>
              </a:lnSpc>
              <a:buNone/>
            </a:pPr>
            <a:r>
              <a:rPr lang="de-CH" sz="1600" b="1" dirty="0">
                <a:solidFill>
                  <a:srgbClr val="A01E32"/>
                </a:solidFill>
              </a:rPr>
              <a:t>Agroscope</a:t>
            </a:r>
            <a:r>
              <a:rPr lang="de-CH" sz="1600" b="1" dirty="0">
                <a:solidFill>
                  <a:srgbClr val="C00000"/>
                </a:solidFill>
              </a:rPr>
              <a:t> </a:t>
            </a:r>
            <a:r>
              <a:rPr lang="de-CH" sz="1600" dirty="0" err="1">
                <a:solidFill>
                  <a:schemeClr val="bg1">
                    <a:lumMod val="50000"/>
                  </a:schemeClr>
                </a:solidFill>
              </a:rPr>
              <a:t>good</a:t>
            </a:r>
            <a:r>
              <a:rPr lang="de-CH" sz="16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CH" sz="1600" dirty="0" err="1">
                <a:solidFill>
                  <a:schemeClr val="bg1">
                    <a:lumMod val="50000"/>
                  </a:schemeClr>
                </a:solidFill>
              </a:rPr>
              <a:t>food</a:t>
            </a:r>
            <a:r>
              <a:rPr lang="de-CH" sz="1600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de-CH" sz="1600" dirty="0" err="1">
                <a:solidFill>
                  <a:schemeClr val="bg1">
                    <a:lumMod val="50000"/>
                  </a:schemeClr>
                </a:solidFill>
              </a:rPr>
              <a:t>healthy</a:t>
            </a:r>
            <a:r>
              <a:rPr lang="de-CH" sz="16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CH" sz="1600" dirty="0" err="1">
                <a:solidFill>
                  <a:schemeClr val="bg1">
                    <a:lumMod val="50000"/>
                  </a:schemeClr>
                </a:solidFill>
              </a:rPr>
              <a:t>environment</a:t>
            </a:r>
            <a:endParaRPr lang="de-CH" sz="16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lnSpc>
                <a:spcPts val="1900"/>
              </a:lnSpc>
              <a:buNone/>
            </a:pPr>
            <a:r>
              <a:rPr lang="de-CH" sz="1600" dirty="0">
                <a:solidFill>
                  <a:schemeClr val="bg1">
                    <a:lumMod val="50000"/>
                  </a:schemeClr>
                </a:solidFill>
              </a:rPr>
              <a:t>www.agroscope.admin.ch</a:t>
            </a:r>
            <a:br>
              <a:rPr lang="de-CH" sz="1600" b="1" dirty="0">
                <a:solidFill>
                  <a:srgbClr val="C00000"/>
                </a:solidFill>
              </a:rPr>
            </a:br>
            <a:endParaRPr lang="de-CH" sz="1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5651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8225F31C-DF55-2A84-D66D-5C0135F1A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2903" y="329614"/>
            <a:ext cx="10515600" cy="1325563"/>
          </a:xfrm>
        </p:spPr>
        <p:txBody>
          <a:bodyPr/>
          <a:lstStyle/>
          <a:p>
            <a:r>
              <a:rPr lang="en-GB" dirty="0"/>
              <a:t>Variety trial context</a:t>
            </a:r>
            <a:endParaRPr lang="aa-ET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A574932-E9B9-2AFF-03B1-DF88E3C8C9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0850" y="1083074"/>
            <a:ext cx="11111142" cy="4351329"/>
          </a:xfrm>
        </p:spPr>
        <p:txBody>
          <a:bodyPr/>
          <a:lstStyle/>
          <a:p>
            <a:pPr algn="just"/>
            <a:r>
              <a:rPr lang="en-GB" sz="1600" dirty="0"/>
              <a:t> Winter wheat varieties are tested on different experimental fields across Switzerland with different modality (low vs high inputs)</a:t>
            </a:r>
          </a:p>
          <a:p>
            <a:pPr marL="0" indent="0" algn="just">
              <a:buNone/>
            </a:pPr>
            <a:endParaRPr lang="en-GB" sz="1600" dirty="0"/>
          </a:p>
          <a:p>
            <a:pPr algn="just"/>
            <a:r>
              <a:rPr lang="en-GB" sz="1600" dirty="0"/>
              <a:t> Each year, winter wheat varieties performance are reported and recommended to farmers according to a list</a:t>
            </a:r>
          </a:p>
          <a:p>
            <a:pPr marL="0" indent="0" algn="just">
              <a:buNone/>
            </a:pPr>
            <a:endParaRPr lang="en-GB" sz="1600" dirty="0"/>
          </a:p>
          <a:p>
            <a:pPr algn="just"/>
            <a:r>
              <a:rPr lang="en-GB" sz="1600" dirty="0"/>
              <a:t> Challenge: not easy to estimate and understand accurately specific varieties response to specific environment linked to abiotic and biotic stresses (uncontrolled factors on the field)</a:t>
            </a:r>
          </a:p>
        </p:txBody>
      </p:sp>
      <p:pic>
        <p:nvPicPr>
          <p:cNvPr id="11" name="Picture 4">
            <a:extLst>
              <a:ext uri="{FF2B5EF4-FFF2-40B4-BE49-F238E27FC236}">
                <a16:creationId xmlns:a16="http://schemas.microsoft.com/office/drawing/2014/main" id="{05A187C9-C274-5C13-F348-9B32C3D403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826" t="13332" r="15652" b="5614"/>
          <a:stretch/>
        </p:blipFill>
        <p:spPr>
          <a:xfrm>
            <a:off x="6434578" y="2853099"/>
            <a:ext cx="5177414" cy="3700101"/>
          </a:xfrm>
          <a:prstGeom prst="rect">
            <a:avLst/>
          </a:prstGeom>
        </p:spPr>
      </p:pic>
      <p:pic>
        <p:nvPicPr>
          <p:cNvPr id="17" name="Imag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850" y="3514724"/>
            <a:ext cx="2543599" cy="2144313"/>
          </a:xfrm>
          <a:prstGeom prst="rect">
            <a:avLst/>
          </a:prstGeom>
        </p:spPr>
      </p:pic>
      <p:pic>
        <p:nvPicPr>
          <p:cNvPr id="18" name="Imag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87507" y="3514724"/>
            <a:ext cx="2866268" cy="2144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2595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3601F7E3-D71B-9FD2-D3BC-3E87ED601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327025"/>
            <a:ext cx="10515600" cy="1325563"/>
          </a:xfrm>
        </p:spPr>
        <p:txBody>
          <a:bodyPr/>
          <a:lstStyle/>
          <a:p>
            <a:r>
              <a:rPr lang="en-GB" dirty="0"/>
              <a:t>Case study: variety trial with 2 treatments over 4 years</a:t>
            </a:r>
            <a:endParaRPr lang="aa-ET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DAAE408-56C0-4547-D641-684BF1595E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989806"/>
            <a:ext cx="10515600" cy="4351338"/>
          </a:xfrm>
        </p:spPr>
        <p:txBody>
          <a:bodyPr>
            <a:normAutofit fontScale="62500" lnSpcReduction="20000"/>
          </a:bodyPr>
          <a:lstStyle/>
          <a:p>
            <a:r>
              <a:rPr lang="en-GB" dirty="0"/>
              <a:t>36 winter wheat varieties</a:t>
            </a:r>
          </a:p>
          <a:p>
            <a:pPr marL="0" indent="0">
              <a:buNone/>
            </a:pPr>
            <a:r>
              <a:rPr lang="en-GB" dirty="0"/>
              <a:t> </a:t>
            </a:r>
          </a:p>
          <a:p>
            <a:r>
              <a:rPr lang="en-GB" dirty="0"/>
              <a:t>4 years: 2021 to 2024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Case study context: study variety response to none vs conventional application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 Find variety that are performing well also under limited available N in order to reduce N fertilization  (economic and environmental cost)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2 treatments: conventional application of nitrogen (N) and no application of nitrogen</a:t>
            </a:r>
          </a:p>
          <a:p>
            <a:r>
              <a:rPr lang="en-GB" dirty="0"/>
              <a:t>Measurement to estimate varieties performance: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 Grain yield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 Straw yield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 Grain protein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 Other physiological parameters (harvest index, leaf area index, chlorophyll content, canopy cover…)</a:t>
            </a:r>
          </a:p>
          <a:p>
            <a:endParaRPr lang="aa-ET" dirty="0"/>
          </a:p>
        </p:txBody>
      </p:sp>
    </p:spTree>
    <p:extLst>
      <p:ext uri="{BB962C8B-B14F-4D97-AF65-F5344CB8AC3E}">
        <p14:creationId xmlns:p14="http://schemas.microsoft.com/office/powerpoint/2010/main" val="10134420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3601F7E3-D71B-9FD2-D3BC-3E87ED601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5425" y="279400"/>
            <a:ext cx="10515600" cy="1325563"/>
          </a:xfrm>
        </p:spPr>
        <p:txBody>
          <a:bodyPr/>
          <a:lstStyle/>
          <a:p>
            <a:r>
              <a:rPr lang="en-GB" dirty="0"/>
              <a:t>Case study: field experimental design</a:t>
            </a:r>
            <a:endParaRPr lang="aa-ET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1561" y="889858"/>
            <a:ext cx="9257031" cy="2071125"/>
          </a:xfrm>
          <a:prstGeom prst="rect">
            <a:avLst/>
          </a:prstGeom>
        </p:spPr>
      </p:pic>
      <p:pic>
        <p:nvPicPr>
          <p:cNvPr id="7" name="Image 6"/>
          <p:cNvPicPr/>
          <p:nvPr/>
        </p:nvPicPr>
        <p:blipFill>
          <a:blip r:embed="rId3"/>
          <a:stretch>
            <a:fillRect/>
          </a:stretch>
        </p:blipFill>
        <p:spPr>
          <a:xfrm>
            <a:off x="1261562" y="3086100"/>
            <a:ext cx="9257031" cy="342024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auto">
          <a:xfrm>
            <a:off x="1085850" y="752475"/>
            <a:ext cx="4791075" cy="2333625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CH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5884812" y="752475"/>
            <a:ext cx="4791075" cy="2333625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CH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1080586" y="3184378"/>
            <a:ext cx="4796339" cy="3447086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CH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5851477" y="3184378"/>
            <a:ext cx="4796339" cy="3447086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CH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64147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08C02C7-210F-CA3E-CD78-96BC56E3ED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7725" y="1111250"/>
            <a:ext cx="10515600" cy="2150812"/>
          </a:xfrm>
        </p:spPr>
        <p:txBody>
          <a:bodyPr>
            <a:normAutofit/>
          </a:bodyPr>
          <a:lstStyle/>
          <a:p>
            <a:r>
              <a:rPr lang="en-GB" dirty="0"/>
              <a:t> 4 contrasted climatic conditions over 4 years</a:t>
            </a:r>
          </a:p>
          <a:p>
            <a:r>
              <a:rPr lang="en-GB" dirty="0"/>
              <a:t> 2 blocks corresponding to 2 treatments (conventional and no N treatment) within field</a:t>
            </a:r>
          </a:p>
          <a:p>
            <a:r>
              <a:rPr lang="en-GB" dirty="0"/>
              <a:t> 36 wheat varieties (3 rep by block)</a:t>
            </a:r>
          </a:p>
          <a:p>
            <a:endParaRPr lang="en-GB" dirty="0"/>
          </a:p>
          <a:p>
            <a:endParaRPr lang="en-GB" dirty="0"/>
          </a:p>
          <a:p>
            <a:endParaRPr lang="aa-ET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5E9BF73-381C-6FC1-CBB5-D0DC8DBCB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193675"/>
            <a:ext cx="10515600" cy="1325563"/>
          </a:xfrm>
        </p:spPr>
        <p:txBody>
          <a:bodyPr/>
          <a:lstStyle/>
          <a:p>
            <a:r>
              <a:rPr lang="en-GB" dirty="0"/>
              <a:t>Case study: experimental design</a:t>
            </a:r>
            <a:endParaRPr lang="aa-ET" dirty="0"/>
          </a:p>
        </p:txBody>
      </p:sp>
      <p:sp>
        <p:nvSpPr>
          <p:cNvPr id="7" name="TextBox 5">
            <a:extLst>
              <a:ext uri="{FF2B5EF4-FFF2-40B4-BE49-F238E27FC236}">
                <a16:creationId xmlns:a16="http://schemas.microsoft.com/office/drawing/2014/main" id="{21D67317-CCC5-313C-C937-D7D03EFF73F0}"/>
              </a:ext>
            </a:extLst>
          </p:cNvPr>
          <p:cNvSpPr txBox="1"/>
          <p:nvPr/>
        </p:nvSpPr>
        <p:spPr>
          <a:xfrm>
            <a:off x="3430337" y="3433109"/>
            <a:ext cx="10587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2021</a:t>
            </a:r>
            <a:endParaRPr lang="aa-ET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EEB33B-6CF9-D260-7DBE-5DF34EB2868B}"/>
              </a:ext>
            </a:extLst>
          </p:cNvPr>
          <p:cNvSpPr txBox="1"/>
          <p:nvPr/>
        </p:nvSpPr>
        <p:spPr>
          <a:xfrm>
            <a:off x="5085681" y="3426935"/>
            <a:ext cx="10587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2022</a:t>
            </a:r>
            <a:endParaRPr lang="aa-ET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0406D75-95ED-EDBC-2437-6728081BBBBD}"/>
              </a:ext>
            </a:extLst>
          </p:cNvPr>
          <p:cNvSpPr txBox="1"/>
          <p:nvPr/>
        </p:nvSpPr>
        <p:spPr>
          <a:xfrm>
            <a:off x="6763084" y="3403099"/>
            <a:ext cx="10587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2023</a:t>
            </a:r>
            <a:endParaRPr lang="aa-ET" sz="1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61B4463-5626-D668-02DE-2952AC074079}"/>
              </a:ext>
            </a:extLst>
          </p:cNvPr>
          <p:cNvSpPr txBox="1"/>
          <p:nvPr/>
        </p:nvSpPr>
        <p:spPr>
          <a:xfrm>
            <a:off x="8127668" y="3433109"/>
            <a:ext cx="745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2024</a:t>
            </a:r>
            <a:endParaRPr lang="aa-ET" sz="1400" dirty="0"/>
          </a:p>
        </p:txBody>
      </p:sp>
      <p:cxnSp>
        <p:nvCxnSpPr>
          <p:cNvPr id="11" name="Straight Connector 11">
            <a:extLst>
              <a:ext uri="{FF2B5EF4-FFF2-40B4-BE49-F238E27FC236}">
                <a16:creationId xmlns:a16="http://schemas.microsoft.com/office/drawing/2014/main" id="{DFC3E497-268D-2926-4AAB-792B71D96589}"/>
              </a:ext>
            </a:extLst>
          </p:cNvPr>
          <p:cNvCxnSpPr/>
          <p:nvPr/>
        </p:nvCxnSpPr>
        <p:spPr>
          <a:xfrm flipH="1">
            <a:off x="3514558" y="3817322"/>
            <a:ext cx="270710" cy="59556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6">
            <a:extLst>
              <a:ext uri="{FF2B5EF4-FFF2-40B4-BE49-F238E27FC236}">
                <a16:creationId xmlns:a16="http://schemas.microsoft.com/office/drawing/2014/main" id="{60F8152D-A7CF-FC04-E407-937D29C10BC0}"/>
              </a:ext>
            </a:extLst>
          </p:cNvPr>
          <p:cNvCxnSpPr/>
          <p:nvPr/>
        </p:nvCxnSpPr>
        <p:spPr>
          <a:xfrm flipH="1">
            <a:off x="5168901" y="3796267"/>
            <a:ext cx="270710" cy="59556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7">
            <a:extLst>
              <a:ext uri="{FF2B5EF4-FFF2-40B4-BE49-F238E27FC236}">
                <a16:creationId xmlns:a16="http://schemas.microsoft.com/office/drawing/2014/main" id="{F7DE22E4-43D4-1F92-E7DE-A57E1E1BAA26}"/>
              </a:ext>
            </a:extLst>
          </p:cNvPr>
          <p:cNvCxnSpPr/>
          <p:nvPr/>
        </p:nvCxnSpPr>
        <p:spPr>
          <a:xfrm flipH="1">
            <a:off x="6823244" y="3796267"/>
            <a:ext cx="270710" cy="59556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8">
            <a:extLst>
              <a:ext uri="{FF2B5EF4-FFF2-40B4-BE49-F238E27FC236}">
                <a16:creationId xmlns:a16="http://schemas.microsoft.com/office/drawing/2014/main" id="{56CB91A6-D358-1027-607D-3747F716E975}"/>
              </a:ext>
            </a:extLst>
          </p:cNvPr>
          <p:cNvCxnSpPr/>
          <p:nvPr/>
        </p:nvCxnSpPr>
        <p:spPr>
          <a:xfrm flipH="1">
            <a:off x="8188827" y="3796267"/>
            <a:ext cx="270710" cy="59556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9">
            <a:extLst>
              <a:ext uri="{FF2B5EF4-FFF2-40B4-BE49-F238E27FC236}">
                <a16:creationId xmlns:a16="http://schemas.microsoft.com/office/drawing/2014/main" id="{C79F9C78-F814-DE43-BBB8-55B815A7122B}"/>
              </a:ext>
            </a:extLst>
          </p:cNvPr>
          <p:cNvCxnSpPr>
            <a:cxnSpLocks/>
          </p:cNvCxnSpPr>
          <p:nvPr/>
        </p:nvCxnSpPr>
        <p:spPr>
          <a:xfrm>
            <a:off x="8459537" y="3796267"/>
            <a:ext cx="330868" cy="54442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24">
            <a:extLst>
              <a:ext uri="{FF2B5EF4-FFF2-40B4-BE49-F238E27FC236}">
                <a16:creationId xmlns:a16="http://schemas.microsoft.com/office/drawing/2014/main" id="{BEFE0C55-1E6C-C29E-434E-6A9793E2A298}"/>
              </a:ext>
            </a:extLst>
          </p:cNvPr>
          <p:cNvCxnSpPr>
            <a:cxnSpLocks/>
          </p:cNvCxnSpPr>
          <p:nvPr/>
        </p:nvCxnSpPr>
        <p:spPr>
          <a:xfrm>
            <a:off x="7127040" y="3796267"/>
            <a:ext cx="330868" cy="54442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25">
            <a:extLst>
              <a:ext uri="{FF2B5EF4-FFF2-40B4-BE49-F238E27FC236}">
                <a16:creationId xmlns:a16="http://schemas.microsoft.com/office/drawing/2014/main" id="{9B567722-C56C-DC86-BF97-BAFB3BA866D1}"/>
              </a:ext>
            </a:extLst>
          </p:cNvPr>
          <p:cNvCxnSpPr>
            <a:cxnSpLocks/>
          </p:cNvCxnSpPr>
          <p:nvPr/>
        </p:nvCxnSpPr>
        <p:spPr>
          <a:xfrm>
            <a:off x="5448633" y="3808299"/>
            <a:ext cx="330868" cy="54442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26">
            <a:extLst>
              <a:ext uri="{FF2B5EF4-FFF2-40B4-BE49-F238E27FC236}">
                <a16:creationId xmlns:a16="http://schemas.microsoft.com/office/drawing/2014/main" id="{21A082EF-C7F9-98E8-7919-2BDE1E2CC669}"/>
              </a:ext>
            </a:extLst>
          </p:cNvPr>
          <p:cNvCxnSpPr>
            <a:cxnSpLocks/>
          </p:cNvCxnSpPr>
          <p:nvPr/>
        </p:nvCxnSpPr>
        <p:spPr>
          <a:xfrm>
            <a:off x="3794293" y="3832363"/>
            <a:ext cx="330868" cy="54442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27">
            <a:extLst>
              <a:ext uri="{FF2B5EF4-FFF2-40B4-BE49-F238E27FC236}">
                <a16:creationId xmlns:a16="http://schemas.microsoft.com/office/drawing/2014/main" id="{8679518E-45CE-B255-E882-118C8E89AF47}"/>
              </a:ext>
            </a:extLst>
          </p:cNvPr>
          <p:cNvSpPr txBox="1"/>
          <p:nvPr/>
        </p:nvSpPr>
        <p:spPr>
          <a:xfrm>
            <a:off x="3005221" y="4410379"/>
            <a:ext cx="113497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dirty="0"/>
              <a:t>N conventional</a:t>
            </a:r>
            <a:endParaRPr lang="aa-ET" sz="900" dirty="0"/>
          </a:p>
        </p:txBody>
      </p:sp>
      <p:sp>
        <p:nvSpPr>
          <p:cNvPr id="20" name="TextBox 28">
            <a:extLst>
              <a:ext uri="{FF2B5EF4-FFF2-40B4-BE49-F238E27FC236}">
                <a16:creationId xmlns:a16="http://schemas.microsoft.com/office/drawing/2014/main" id="{1F994DA8-8C98-2F5E-C79C-F0FF261E91DD}"/>
              </a:ext>
            </a:extLst>
          </p:cNvPr>
          <p:cNvSpPr txBox="1"/>
          <p:nvPr/>
        </p:nvSpPr>
        <p:spPr>
          <a:xfrm>
            <a:off x="4601411" y="4391831"/>
            <a:ext cx="113497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dirty="0"/>
              <a:t>N conventional</a:t>
            </a:r>
            <a:endParaRPr lang="aa-ET" sz="900" dirty="0"/>
          </a:p>
        </p:txBody>
      </p:sp>
      <p:sp>
        <p:nvSpPr>
          <p:cNvPr id="21" name="TextBox 29">
            <a:extLst>
              <a:ext uri="{FF2B5EF4-FFF2-40B4-BE49-F238E27FC236}">
                <a16:creationId xmlns:a16="http://schemas.microsoft.com/office/drawing/2014/main" id="{CCDA6598-6C10-8F3C-AA75-EF83142B4F07}"/>
              </a:ext>
            </a:extLst>
          </p:cNvPr>
          <p:cNvSpPr txBox="1"/>
          <p:nvPr/>
        </p:nvSpPr>
        <p:spPr>
          <a:xfrm>
            <a:off x="6269789" y="4340696"/>
            <a:ext cx="113497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dirty="0"/>
              <a:t>N conventional</a:t>
            </a:r>
            <a:endParaRPr lang="aa-ET" sz="900" dirty="0"/>
          </a:p>
        </p:txBody>
      </p:sp>
      <p:sp>
        <p:nvSpPr>
          <p:cNvPr id="22" name="TextBox 30">
            <a:extLst>
              <a:ext uri="{FF2B5EF4-FFF2-40B4-BE49-F238E27FC236}">
                <a16:creationId xmlns:a16="http://schemas.microsoft.com/office/drawing/2014/main" id="{CC5D00CF-1D39-7A73-03D1-81DB89466642}"/>
              </a:ext>
            </a:extLst>
          </p:cNvPr>
          <p:cNvSpPr txBox="1"/>
          <p:nvPr/>
        </p:nvSpPr>
        <p:spPr>
          <a:xfrm>
            <a:off x="7692522" y="4371117"/>
            <a:ext cx="113497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dirty="0"/>
              <a:t>N conventional</a:t>
            </a:r>
            <a:endParaRPr lang="aa-ET" sz="900" dirty="0"/>
          </a:p>
        </p:txBody>
      </p:sp>
      <p:sp>
        <p:nvSpPr>
          <p:cNvPr id="23" name="TextBox 31">
            <a:extLst>
              <a:ext uri="{FF2B5EF4-FFF2-40B4-BE49-F238E27FC236}">
                <a16:creationId xmlns:a16="http://schemas.microsoft.com/office/drawing/2014/main" id="{2A521A1D-4F81-F854-1ED5-1EF01B0208BF}"/>
              </a:ext>
            </a:extLst>
          </p:cNvPr>
          <p:cNvSpPr txBox="1"/>
          <p:nvPr/>
        </p:nvSpPr>
        <p:spPr>
          <a:xfrm>
            <a:off x="4111124" y="4410379"/>
            <a:ext cx="38501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dirty="0"/>
              <a:t>N0</a:t>
            </a:r>
            <a:endParaRPr lang="aa-ET" sz="900" dirty="0"/>
          </a:p>
        </p:txBody>
      </p:sp>
      <p:sp>
        <p:nvSpPr>
          <p:cNvPr id="24" name="TextBox 33">
            <a:extLst>
              <a:ext uri="{FF2B5EF4-FFF2-40B4-BE49-F238E27FC236}">
                <a16:creationId xmlns:a16="http://schemas.microsoft.com/office/drawing/2014/main" id="{7F84353D-9C77-4547-BF6C-F9FF1875F351}"/>
              </a:ext>
            </a:extLst>
          </p:cNvPr>
          <p:cNvSpPr txBox="1"/>
          <p:nvPr/>
        </p:nvSpPr>
        <p:spPr>
          <a:xfrm>
            <a:off x="5814596" y="4410378"/>
            <a:ext cx="38501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dirty="0"/>
              <a:t>N0</a:t>
            </a:r>
            <a:endParaRPr lang="aa-ET" sz="900" dirty="0"/>
          </a:p>
        </p:txBody>
      </p:sp>
      <p:sp>
        <p:nvSpPr>
          <p:cNvPr id="25" name="TextBox 34">
            <a:extLst>
              <a:ext uri="{FF2B5EF4-FFF2-40B4-BE49-F238E27FC236}">
                <a16:creationId xmlns:a16="http://schemas.microsoft.com/office/drawing/2014/main" id="{ABC4609A-824E-45D2-5538-3488F3C83975}"/>
              </a:ext>
            </a:extLst>
          </p:cNvPr>
          <p:cNvSpPr txBox="1"/>
          <p:nvPr/>
        </p:nvSpPr>
        <p:spPr>
          <a:xfrm>
            <a:off x="7317037" y="4340695"/>
            <a:ext cx="38501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dirty="0"/>
              <a:t>N0</a:t>
            </a:r>
            <a:endParaRPr lang="aa-ET" sz="900" dirty="0"/>
          </a:p>
        </p:txBody>
      </p:sp>
      <p:sp>
        <p:nvSpPr>
          <p:cNvPr id="26" name="TextBox 35">
            <a:extLst>
              <a:ext uri="{FF2B5EF4-FFF2-40B4-BE49-F238E27FC236}">
                <a16:creationId xmlns:a16="http://schemas.microsoft.com/office/drawing/2014/main" id="{36ADC592-541F-369A-B205-F7736FD26DD8}"/>
              </a:ext>
            </a:extLst>
          </p:cNvPr>
          <p:cNvSpPr txBox="1"/>
          <p:nvPr/>
        </p:nvSpPr>
        <p:spPr>
          <a:xfrm>
            <a:off x="8770355" y="4371116"/>
            <a:ext cx="38501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dirty="0"/>
              <a:t>N0</a:t>
            </a:r>
            <a:endParaRPr lang="aa-ET" sz="900" dirty="0"/>
          </a:p>
        </p:txBody>
      </p:sp>
      <p:cxnSp>
        <p:nvCxnSpPr>
          <p:cNvPr id="27" name="Straight Connector 36">
            <a:extLst>
              <a:ext uri="{FF2B5EF4-FFF2-40B4-BE49-F238E27FC236}">
                <a16:creationId xmlns:a16="http://schemas.microsoft.com/office/drawing/2014/main" id="{52058DB2-3F6F-914C-4167-F84CF0BB5D6B}"/>
              </a:ext>
            </a:extLst>
          </p:cNvPr>
          <p:cNvCxnSpPr>
            <a:cxnSpLocks/>
          </p:cNvCxnSpPr>
          <p:nvPr/>
        </p:nvCxnSpPr>
        <p:spPr>
          <a:xfrm>
            <a:off x="3537619" y="4668831"/>
            <a:ext cx="0" cy="53813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38">
            <a:extLst>
              <a:ext uri="{FF2B5EF4-FFF2-40B4-BE49-F238E27FC236}">
                <a16:creationId xmlns:a16="http://schemas.microsoft.com/office/drawing/2014/main" id="{01AA685B-6148-3518-FE49-B67FAAD234BB}"/>
              </a:ext>
            </a:extLst>
          </p:cNvPr>
          <p:cNvCxnSpPr>
            <a:cxnSpLocks/>
          </p:cNvCxnSpPr>
          <p:nvPr/>
        </p:nvCxnSpPr>
        <p:spPr>
          <a:xfrm>
            <a:off x="4310648" y="4617694"/>
            <a:ext cx="0" cy="53813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39">
            <a:extLst>
              <a:ext uri="{FF2B5EF4-FFF2-40B4-BE49-F238E27FC236}">
                <a16:creationId xmlns:a16="http://schemas.microsoft.com/office/drawing/2014/main" id="{6BCD02E4-565E-2714-D26C-5288AD975084}"/>
              </a:ext>
            </a:extLst>
          </p:cNvPr>
          <p:cNvCxnSpPr>
            <a:cxnSpLocks/>
          </p:cNvCxnSpPr>
          <p:nvPr/>
        </p:nvCxnSpPr>
        <p:spPr>
          <a:xfrm>
            <a:off x="5168900" y="4633372"/>
            <a:ext cx="0" cy="53813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40">
            <a:extLst>
              <a:ext uri="{FF2B5EF4-FFF2-40B4-BE49-F238E27FC236}">
                <a16:creationId xmlns:a16="http://schemas.microsoft.com/office/drawing/2014/main" id="{4758D865-4D7C-2886-A467-E488BEC828B8}"/>
              </a:ext>
            </a:extLst>
          </p:cNvPr>
          <p:cNvCxnSpPr>
            <a:cxnSpLocks/>
          </p:cNvCxnSpPr>
          <p:nvPr/>
        </p:nvCxnSpPr>
        <p:spPr>
          <a:xfrm>
            <a:off x="6007101" y="4663451"/>
            <a:ext cx="0" cy="53813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41">
            <a:extLst>
              <a:ext uri="{FF2B5EF4-FFF2-40B4-BE49-F238E27FC236}">
                <a16:creationId xmlns:a16="http://schemas.microsoft.com/office/drawing/2014/main" id="{8E7FB070-1A4A-54DB-CBD7-34FF353B1800}"/>
              </a:ext>
            </a:extLst>
          </p:cNvPr>
          <p:cNvCxnSpPr>
            <a:cxnSpLocks/>
          </p:cNvCxnSpPr>
          <p:nvPr/>
        </p:nvCxnSpPr>
        <p:spPr>
          <a:xfrm>
            <a:off x="6875379" y="4633372"/>
            <a:ext cx="0" cy="53813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42">
            <a:extLst>
              <a:ext uri="{FF2B5EF4-FFF2-40B4-BE49-F238E27FC236}">
                <a16:creationId xmlns:a16="http://schemas.microsoft.com/office/drawing/2014/main" id="{FBB599DA-5EC0-8303-EC13-0D453DB760A7}"/>
              </a:ext>
            </a:extLst>
          </p:cNvPr>
          <p:cNvCxnSpPr>
            <a:cxnSpLocks/>
          </p:cNvCxnSpPr>
          <p:nvPr/>
        </p:nvCxnSpPr>
        <p:spPr>
          <a:xfrm>
            <a:off x="7495006" y="4617693"/>
            <a:ext cx="0" cy="53813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43">
            <a:extLst>
              <a:ext uri="{FF2B5EF4-FFF2-40B4-BE49-F238E27FC236}">
                <a16:creationId xmlns:a16="http://schemas.microsoft.com/office/drawing/2014/main" id="{5897A5D1-FCA2-4F56-2F04-AAEDD95F241D}"/>
              </a:ext>
            </a:extLst>
          </p:cNvPr>
          <p:cNvCxnSpPr>
            <a:cxnSpLocks/>
          </p:cNvCxnSpPr>
          <p:nvPr/>
        </p:nvCxnSpPr>
        <p:spPr>
          <a:xfrm>
            <a:off x="8260011" y="4617692"/>
            <a:ext cx="0" cy="53813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44">
            <a:extLst>
              <a:ext uri="{FF2B5EF4-FFF2-40B4-BE49-F238E27FC236}">
                <a16:creationId xmlns:a16="http://schemas.microsoft.com/office/drawing/2014/main" id="{3DFCF7D3-71BF-D670-8AE2-D35E744DFEAA}"/>
              </a:ext>
            </a:extLst>
          </p:cNvPr>
          <p:cNvCxnSpPr>
            <a:cxnSpLocks/>
          </p:cNvCxnSpPr>
          <p:nvPr/>
        </p:nvCxnSpPr>
        <p:spPr>
          <a:xfrm>
            <a:off x="8947823" y="4616828"/>
            <a:ext cx="0" cy="53813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47">
            <a:extLst>
              <a:ext uri="{FF2B5EF4-FFF2-40B4-BE49-F238E27FC236}">
                <a16:creationId xmlns:a16="http://schemas.microsoft.com/office/drawing/2014/main" id="{F22901D0-368E-0BAA-2242-416997822929}"/>
              </a:ext>
            </a:extLst>
          </p:cNvPr>
          <p:cNvSpPr txBox="1"/>
          <p:nvPr/>
        </p:nvSpPr>
        <p:spPr>
          <a:xfrm>
            <a:off x="3058989" y="5185595"/>
            <a:ext cx="8483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/>
              <a:t>36 varieties </a:t>
            </a:r>
          </a:p>
          <a:p>
            <a:pPr algn="ctr"/>
            <a:r>
              <a:rPr lang="en-GB" sz="800" dirty="0"/>
              <a:t>(3 rep)</a:t>
            </a:r>
            <a:endParaRPr lang="aa-ET" sz="800" dirty="0"/>
          </a:p>
        </p:txBody>
      </p:sp>
      <p:sp>
        <p:nvSpPr>
          <p:cNvPr id="36" name="TextBox 48">
            <a:extLst>
              <a:ext uri="{FF2B5EF4-FFF2-40B4-BE49-F238E27FC236}">
                <a16:creationId xmlns:a16="http://schemas.microsoft.com/office/drawing/2014/main" id="{897BF732-5C21-242B-D96D-302D139A696E}"/>
              </a:ext>
            </a:extLst>
          </p:cNvPr>
          <p:cNvSpPr txBox="1"/>
          <p:nvPr/>
        </p:nvSpPr>
        <p:spPr>
          <a:xfrm>
            <a:off x="3897189" y="5185595"/>
            <a:ext cx="8483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/>
              <a:t>36 varieties </a:t>
            </a:r>
          </a:p>
          <a:p>
            <a:pPr algn="ctr"/>
            <a:r>
              <a:rPr lang="en-GB" sz="800" dirty="0"/>
              <a:t>(3 rep)</a:t>
            </a:r>
            <a:endParaRPr lang="aa-ET" sz="800" dirty="0"/>
          </a:p>
        </p:txBody>
      </p:sp>
      <p:sp>
        <p:nvSpPr>
          <p:cNvPr id="37" name="TextBox 49">
            <a:extLst>
              <a:ext uri="{FF2B5EF4-FFF2-40B4-BE49-F238E27FC236}">
                <a16:creationId xmlns:a16="http://schemas.microsoft.com/office/drawing/2014/main" id="{FFF01D93-603B-3370-1A98-A0685C63C640}"/>
              </a:ext>
            </a:extLst>
          </p:cNvPr>
          <p:cNvSpPr txBox="1"/>
          <p:nvPr/>
        </p:nvSpPr>
        <p:spPr>
          <a:xfrm>
            <a:off x="4699856" y="5180593"/>
            <a:ext cx="8483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/>
              <a:t>36 varieties </a:t>
            </a:r>
          </a:p>
          <a:p>
            <a:pPr algn="ctr"/>
            <a:r>
              <a:rPr lang="en-GB" sz="800" dirty="0"/>
              <a:t>(3 rep)</a:t>
            </a:r>
            <a:endParaRPr lang="aa-ET" sz="800" dirty="0"/>
          </a:p>
        </p:txBody>
      </p:sp>
      <p:sp>
        <p:nvSpPr>
          <p:cNvPr id="38" name="TextBox 50">
            <a:extLst>
              <a:ext uri="{FF2B5EF4-FFF2-40B4-BE49-F238E27FC236}">
                <a16:creationId xmlns:a16="http://schemas.microsoft.com/office/drawing/2014/main" id="{6EA43EB2-1739-5296-4B22-75A038B18BE1}"/>
              </a:ext>
            </a:extLst>
          </p:cNvPr>
          <p:cNvSpPr txBox="1"/>
          <p:nvPr/>
        </p:nvSpPr>
        <p:spPr>
          <a:xfrm>
            <a:off x="5573458" y="5180593"/>
            <a:ext cx="8483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/>
              <a:t>36 varieties </a:t>
            </a:r>
          </a:p>
          <a:p>
            <a:pPr algn="ctr"/>
            <a:r>
              <a:rPr lang="en-GB" sz="800" dirty="0"/>
              <a:t>(3 rep)</a:t>
            </a:r>
            <a:endParaRPr lang="aa-ET" sz="800" dirty="0"/>
          </a:p>
        </p:txBody>
      </p:sp>
      <p:sp>
        <p:nvSpPr>
          <p:cNvPr id="39" name="TextBox 51">
            <a:extLst>
              <a:ext uri="{FF2B5EF4-FFF2-40B4-BE49-F238E27FC236}">
                <a16:creationId xmlns:a16="http://schemas.microsoft.com/office/drawing/2014/main" id="{CB6BA40C-BFC4-E6DA-D358-2E40A6A9E09B}"/>
              </a:ext>
            </a:extLst>
          </p:cNvPr>
          <p:cNvSpPr txBox="1"/>
          <p:nvPr/>
        </p:nvSpPr>
        <p:spPr>
          <a:xfrm>
            <a:off x="6420318" y="5180592"/>
            <a:ext cx="8483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/>
              <a:t>36 varieties </a:t>
            </a:r>
          </a:p>
          <a:p>
            <a:pPr algn="ctr"/>
            <a:r>
              <a:rPr lang="en-GB" sz="800" dirty="0"/>
              <a:t>(3 rep)</a:t>
            </a:r>
            <a:endParaRPr lang="aa-ET" sz="800" dirty="0"/>
          </a:p>
        </p:txBody>
      </p:sp>
      <p:sp>
        <p:nvSpPr>
          <p:cNvPr id="40" name="TextBox 52">
            <a:extLst>
              <a:ext uri="{FF2B5EF4-FFF2-40B4-BE49-F238E27FC236}">
                <a16:creationId xmlns:a16="http://schemas.microsoft.com/office/drawing/2014/main" id="{2C000A3D-30B7-95DE-1BE7-EEF560C7E83E}"/>
              </a:ext>
            </a:extLst>
          </p:cNvPr>
          <p:cNvSpPr txBox="1"/>
          <p:nvPr/>
        </p:nvSpPr>
        <p:spPr>
          <a:xfrm>
            <a:off x="7169337" y="5189673"/>
            <a:ext cx="8483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/>
              <a:t>36 varieties </a:t>
            </a:r>
          </a:p>
          <a:p>
            <a:pPr algn="ctr"/>
            <a:r>
              <a:rPr lang="en-GB" sz="800" dirty="0"/>
              <a:t>(3 rep)</a:t>
            </a:r>
            <a:endParaRPr lang="aa-ET" sz="800" dirty="0"/>
          </a:p>
        </p:txBody>
      </p:sp>
      <p:sp>
        <p:nvSpPr>
          <p:cNvPr id="41" name="TextBox 53">
            <a:extLst>
              <a:ext uri="{FF2B5EF4-FFF2-40B4-BE49-F238E27FC236}">
                <a16:creationId xmlns:a16="http://schemas.microsoft.com/office/drawing/2014/main" id="{2A446964-9A4D-4166-B2F1-BDE59EE22A5C}"/>
              </a:ext>
            </a:extLst>
          </p:cNvPr>
          <p:cNvSpPr txBox="1"/>
          <p:nvPr/>
        </p:nvSpPr>
        <p:spPr>
          <a:xfrm>
            <a:off x="7900008" y="5189672"/>
            <a:ext cx="8483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/>
              <a:t>36 varieties </a:t>
            </a:r>
          </a:p>
          <a:p>
            <a:pPr algn="ctr"/>
            <a:r>
              <a:rPr lang="en-GB" sz="800" dirty="0"/>
              <a:t>(3 rep)</a:t>
            </a:r>
            <a:endParaRPr lang="aa-ET" sz="800" dirty="0"/>
          </a:p>
        </p:txBody>
      </p:sp>
      <p:sp>
        <p:nvSpPr>
          <p:cNvPr id="42" name="TextBox 54">
            <a:extLst>
              <a:ext uri="{FF2B5EF4-FFF2-40B4-BE49-F238E27FC236}">
                <a16:creationId xmlns:a16="http://schemas.microsoft.com/office/drawing/2014/main" id="{17EF1D67-AB79-2473-6E1B-59A3281FF291}"/>
              </a:ext>
            </a:extLst>
          </p:cNvPr>
          <p:cNvSpPr txBox="1"/>
          <p:nvPr/>
        </p:nvSpPr>
        <p:spPr>
          <a:xfrm>
            <a:off x="8624971" y="5188808"/>
            <a:ext cx="8483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/>
              <a:t>36 varieties </a:t>
            </a:r>
          </a:p>
          <a:p>
            <a:pPr algn="ctr"/>
            <a:r>
              <a:rPr lang="en-GB" sz="800" dirty="0"/>
              <a:t>(3 rep)</a:t>
            </a:r>
            <a:endParaRPr lang="aa-ET" sz="800" dirty="0"/>
          </a:p>
        </p:txBody>
      </p:sp>
      <p:cxnSp>
        <p:nvCxnSpPr>
          <p:cNvPr id="43" name="Straight Connector 55">
            <a:extLst>
              <a:ext uri="{FF2B5EF4-FFF2-40B4-BE49-F238E27FC236}">
                <a16:creationId xmlns:a16="http://schemas.microsoft.com/office/drawing/2014/main" id="{427F9E22-87C4-B859-B0CB-9E3E8FD40D70}"/>
              </a:ext>
            </a:extLst>
          </p:cNvPr>
          <p:cNvCxnSpPr>
            <a:cxnSpLocks/>
          </p:cNvCxnSpPr>
          <p:nvPr/>
        </p:nvCxnSpPr>
        <p:spPr>
          <a:xfrm>
            <a:off x="8477587" y="3817322"/>
            <a:ext cx="1080833" cy="57450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67">
            <a:extLst>
              <a:ext uri="{FF2B5EF4-FFF2-40B4-BE49-F238E27FC236}">
                <a16:creationId xmlns:a16="http://schemas.microsoft.com/office/drawing/2014/main" id="{E8897EAB-2C10-369F-4F2B-5A5C30682A0B}"/>
              </a:ext>
            </a:extLst>
          </p:cNvPr>
          <p:cNvSpPr txBox="1"/>
          <p:nvPr/>
        </p:nvSpPr>
        <p:spPr>
          <a:xfrm>
            <a:off x="9317798" y="4357716"/>
            <a:ext cx="105577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dirty="0"/>
              <a:t>N reduced</a:t>
            </a:r>
            <a:endParaRPr lang="aa-ET" sz="900" dirty="0"/>
          </a:p>
        </p:txBody>
      </p:sp>
      <p:cxnSp>
        <p:nvCxnSpPr>
          <p:cNvPr id="45" name="Straight Connector 68">
            <a:extLst>
              <a:ext uri="{FF2B5EF4-FFF2-40B4-BE49-F238E27FC236}">
                <a16:creationId xmlns:a16="http://schemas.microsoft.com/office/drawing/2014/main" id="{B8355A01-A7BC-F241-A4E4-EAF553E53E14}"/>
              </a:ext>
            </a:extLst>
          </p:cNvPr>
          <p:cNvCxnSpPr>
            <a:cxnSpLocks/>
          </p:cNvCxnSpPr>
          <p:nvPr/>
        </p:nvCxnSpPr>
        <p:spPr>
          <a:xfrm>
            <a:off x="9761960" y="4604566"/>
            <a:ext cx="0" cy="53813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69">
            <a:extLst>
              <a:ext uri="{FF2B5EF4-FFF2-40B4-BE49-F238E27FC236}">
                <a16:creationId xmlns:a16="http://schemas.microsoft.com/office/drawing/2014/main" id="{2DA95B98-DD13-0F25-581F-7ED794890A02}"/>
              </a:ext>
            </a:extLst>
          </p:cNvPr>
          <p:cNvSpPr txBox="1"/>
          <p:nvPr/>
        </p:nvSpPr>
        <p:spPr>
          <a:xfrm>
            <a:off x="9373990" y="5201590"/>
            <a:ext cx="8483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/>
              <a:t>36 varieties </a:t>
            </a:r>
          </a:p>
          <a:p>
            <a:pPr algn="ctr"/>
            <a:r>
              <a:rPr lang="en-GB" sz="800" dirty="0"/>
              <a:t>(3 rep)</a:t>
            </a:r>
            <a:endParaRPr lang="aa-ET" sz="800" dirty="0"/>
          </a:p>
        </p:txBody>
      </p:sp>
      <p:sp>
        <p:nvSpPr>
          <p:cNvPr id="47" name="TextBox 1">
            <a:extLst>
              <a:ext uri="{FF2B5EF4-FFF2-40B4-BE49-F238E27FC236}">
                <a16:creationId xmlns:a16="http://schemas.microsoft.com/office/drawing/2014/main" id="{A0C5CBDD-EE65-5C8A-2BE0-3A30A47D4152}"/>
              </a:ext>
            </a:extLst>
          </p:cNvPr>
          <p:cNvSpPr txBox="1"/>
          <p:nvPr/>
        </p:nvSpPr>
        <p:spPr>
          <a:xfrm>
            <a:off x="1898150" y="3436259"/>
            <a:ext cx="7609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Year</a:t>
            </a:r>
            <a:endParaRPr lang="aa-ET" sz="1400" dirty="0"/>
          </a:p>
        </p:txBody>
      </p:sp>
      <p:sp>
        <p:nvSpPr>
          <p:cNvPr id="48" name="TextBox 2">
            <a:extLst>
              <a:ext uri="{FF2B5EF4-FFF2-40B4-BE49-F238E27FC236}">
                <a16:creationId xmlns:a16="http://schemas.microsoft.com/office/drawing/2014/main" id="{57CEE067-B035-9A4F-856E-DABF398AE4B8}"/>
              </a:ext>
            </a:extLst>
          </p:cNvPr>
          <p:cNvSpPr txBox="1"/>
          <p:nvPr/>
        </p:nvSpPr>
        <p:spPr>
          <a:xfrm>
            <a:off x="1517695" y="4318045"/>
            <a:ext cx="13314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N treatment</a:t>
            </a:r>
            <a:endParaRPr lang="aa-ET" sz="1400" dirty="0"/>
          </a:p>
        </p:txBody>
      </p:sp>
      <p:sp>
        <p:nvSpPr>
          <p:cNvPr id="49" name="TextBox 6">
            <a:extLst>
              <a:ext uri="{FF2B5EF4-FFF2-40B4-BE49-F238E27FC236}">
                <a16:creationId xmlns:a16="http://schemas.microsoft.com/office/drawing/2014/main" id="{764D1DD8-DD0C-B3A3-3658-74F9D6C914D6}"/>
              </a:ext>
            </a:extLst>
          </p:cNvPr>
          <p:cNvSpPr txBox="1"/>
          <p:nvPr/>
        </p:nvSpPr>
        <p:spPr>
          <a:xfrm>
            <a:off x="1847103" y="5137398"/>
            <a:ext cx="9804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Variety</a:t>
            </a:r>
            <a:endParaRPr lang="aa-ET" sz="1400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F26458B9-14FD-97E8-0FA5-A26AAB624B33}"/>
              </a:ext>
            </a:extLst>
          </p:cNvPr>
          <p:cNvSpPr/>
          <p:nvPr/>
        </p:nvSpPr>
        <p:spPr>
          <a:xfrm>
            <a:off x="1587500" y="3262062"/>
            <a:ext cx="8375650" cy="61800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a-ET" sz="140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3048D4BC-E449-527F-BDD8-C4C7AF53FD80}"/>
              </a:ext>
            </a:extLst>
          </p:cNvPr>
          <p:cNvSpPr/>
          <p:nvPr/>
        </p:nvSpPr>
        <p:spPr>
          <a:xfrm>
            <a:off x="1424526" y="4219646"/>
            <a:ext cx="8799823" cy="618006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a-ET" sz="140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B8F60390-F061-F01E-94BF-64EAD344A872}"/>
              </a:ext>
            </a:extLst>
          </p:cNvPr>
          <p:cNvSpPr/>
          <p:nvPr/>
        </p:nvSpPr>
        <p:spPr>
          <a:xfrm>
            <a:off x="1444419" y="5067367"/>
            <a:ext cx="8799823" cy="618006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a-ET" sz="1400"/>
          </a:p>
        </p:txBody>
      </p:sp>
    </p:spTree>
    <p:extLst>
      <p:ext uri="{BB962C8B-B14F-4D97-AF65-F5344CB8AC3E}">
        <p14:creationId xmlns:p14="http://schemas.microsoft.com/office/powerpoint/2010/main" val="22849492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/>
          <p:nvPr/>
        </p:nvPicPr>
        <p:blipFill>
          <a:blip r:embed="rId2"/>
          <a:stretch>
            <a:fillRect/>
          </a:stretch>
        </p:blipFill>
        <p:spPr>
          <a:xfrm>
            <a:off x="1114425" y="968481"/>
            <a:ext cx="3511018" cy="1895127"/>
          </a:xfrm>
          <a:prstGeom prst="rect">
            <a:avLst/>
          </a:prstGeom>
          <a:ln>
            <a:solidFill>
              <a:srgbClr val="00B0F0"/>
            </a:solidFill>
          </a:ln>
        </p:spPr>
      </p:pic>
      <p:pic>
        <p:nvPicPr>
          <p:cNvPr id="7" name="Image 6"/>
          <p:cNvPicPr/>
          <p:nvPr/>
        </p:nvPicPr>
        <p:blipFill>
          <a:blip r:embed="rId3"/>
          <a:stretch>
            <a:fillRect/>
          </a:stretch>
        </p:blipFill>
        <p:spPr>
          <a:xfrm>
            <a:off x="7393940" y="1066186"/>
            <a:ext cx="3874135" cy="1699715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4858" y="3003636"/>
            <a:ext cx="3229241" cy="1837418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4425" y="5078789"/>
            <a:ext cx="10363200" cy="811576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3601F7E3-D71B-9FD2-D3BC-3E87ED601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9621" y="98959"/>
            <a:ext cx="10515600" cy="590015"/>
          </a:xfrm>
        </p:spPr>
        <p:txBody>
          <a:bodyPr/>
          <a:lstStyle/>
          <a:p>
            <a:r>
              <a:rPr lang="en-GB" dirty="0"/>
              <a:t>Case study: field trials over 4 years</a:t>
            </a:r>
            <a:endParaRPr lang="aa-ET" dirty="0"/>
          </a:p>
        </p:txBody>
      </p:sp>
      <p:sp>
        <p:nvSpPr>
          <p:cNvPr id="12" name="Rectangle 11"/>
          <p:cNvSpPr/>
          <p:nvPr/>
        </p:nvSpPr>
        <p:spPr bwMode="auto">
          <a:xfrm>
            <a:off x="1114426" y="968481"/>
            <a:ext cx="1777498" cy="1895127"/>
          </a:xfrm>
          <a:prstGeom prst="rect">
            <a:avLst/>
          </a:prstGeom>
          <a:noFill/>
          <a:ln w="381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CH" sz="2400" b="0" i="0" u="none" strike="noStrike" cap="none" normalizeH="0" baseline="0">
              <a:ln>
                <a:noFill/>
              </a:ln>
              <a:solidFill>
                <a:srgbClr val="00B050"/>
              </a:solidFill>
              <a:effectLst/>
              <a:latin typeface="Arial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2990850" y="968481"/>
            <a:ext cx="1777498" cy="1895127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CH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9D7126C-707C-4DC5-BA7E-E0D6D80E02AE}"/>
              </a:ext>
            </a:extLst>
          </p:cNvPr>
          <p:cNvSpPr/>
          <p:nvPr/>
        </p:nvSpPr>
        <p:spPr bwMode="auto">
          <a:xfrm>
            <a:off x="7251035" y="1000330"/>
            <a:ext cx="2012235" cy="1863277"/>
          </a:xfrm>
          <a:prstGeom prst="rect">
            <a:avLst/>
          </a:prstGeom>
          <a:noFill/>
          <a:ln w="381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CH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95103AD-7E79-4317-97B7-4088DDB6DE30}"/>
              </a:ext>
            </a:extLst>
          </p:cNvPr>
          <p:cNvSpPr/>
          <p:nvPr/>
        </p:nvSpPr>
        <p:spPr bwMode="auto">
          <a:xfrm>
            <a:off x="9331007" y="1000330"/>
            <a:ext cx="2079973" cy="1863278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CH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7F952E6-D7FF-4CA7-8B47-07BF80972062}"/>
              </a:ext>
            </a:extLst>
          </p:cNvPr>
          <p:cNvSpPr/>
          <p:nvPr/>
        </p:nvSpPr>
        <p:spPr bwMode="auto">
          <a:xfrm>
            <a:off x="4443192" y="2940422"/>
            <a:ext cx="1672835" cy="1992834"/>
          </a:xfrm>
          <a:prstGeom prst="rect">
            <a:avLst/>
          </a:prstGeom>
          <a:noFill/>
          <a:ln w="381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CH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15B6C1A-85E5-4F2E-B160-0FE575F504D8}"/>
              </a:ext>
            </a:extLst>
          </p:cNvPr>
          <p:cNvSpPr/>
          <p:nvPr/>
        </p:nvSpPr>
        <p:spPr bwMode="auto">
          <a:xfrm>
            <a:off x="6217694" y="2940422"/>
            <a:ext cx="1658072" cy="1992834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CH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0C07D06-5F9A-4139-9D65-AB9DD6AABF51}"/>
              </a:ext>
            </a:extLst>
          </p:cNvPr>
          <p:cNvSpPr/>
          <p:nvPr/>
        </p:nvSpPr>
        <p:spPr bwMode="auto">
          <a:xfrm>
            <a:off x="8098971" y="5046092"/>
            <a:ext cx="3312009" cy="811577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CH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5E04846-9EC0-467C-85E2-ECC84F8BF4EA}"/>
              </a:ext>
            </a:extLst>
          </p:cNvPr>
          <p:cNvSpPr/>
          <p:nvPr/>
        </p:nvSpPr>
        <p:spPr bwMode="auto">
          <a:xfrm>
            <a:off x="1196122" y="5021947"/>
            <a:ext cx="3312009" cy="867572"/>
          </a:xfrm>
          <a:prstGeom prst="rect">
            <a:avLst/>
          </a:prstGeom>
          <a:noFill/>
          <a:ln w="381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CH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5" name="TextBox 2">
            <a:extLst>
              <a:ext uri="{FF2B5EF4-FFF2-40B4-BE49-F238E27FC236}">
                <a16:creationId xmlns:a16="http://schemas.microsoft.com/office/drawing/2014/main" id="{C125C345-0EE3-47ED-B0C3-C14D2F6FB547}"/>
              </a:ext>
            </a:extLst>
          </p:cNvPr>
          <p:cNvSpPr txBox="1"/>
          <p:nvPr/>
        </p:nvSpPr>
        <p:spPr>
          <a:xfrm>
            <a:off x="3652749" y="683275"/>
            <a:ext cx="453700" cy="30777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rgbClr val="FF0000"/>
                </a:solidFill>
              </a:rPr>
              <a:t>N0</a:t>
            </a:r>
            <a:endParaRPr lang="aa-ET" sz="1400" b="1" dirty="0">
              <a:solidFill>
                <a:srgbClr val="FF0000"/>
              </a:solidFill>
            </a:endParaRPr>
          </a:p>
        </p:txBody>
      </p:sp>
      <p:sp>
        <p:nvSpPr>
          <p:cNvPr id="26" name="TextBox 2">
            <a:extLst>
              <a:ext uri="{FF2B5EF4-FFF2-40B4-BE49-F238E27FC236}">
                <a16:creationId xmlns:a16="http://schemas.microsoft.com/office/drawing/2014/main" id="{21F37E60-5553-4C3B-B4AD-21F078B3956C}"/>
              </a:ext>
            </a:extLst>
          </p:cNvPr>
          <p:cNvSpPr txBox="1"/>
          <p:nvPr/>
        </p:nvSpPr>
        <p:spPr>
          <a:xfrm>
            <a:off x="10144143" y="664132"/>
            <a:ext cx="453700" cy="30777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rgbClr val="FF0000"/>
                </a:solidFill>
              </a:rPr>
              <a:t>N0</a:t>
            </a:r>
            <a:endParaRPr lang="aa-ET" sz="1400" b="1" dirty="0">
              <a:solidFill>
                <a:srgbClr val="FF0000"/>
              </a:solidFill>
            </a:endParaRPr>
          </a:p>
        </p:txBody>
      </p:sp>
      <p:sp>
        <p:nvSpPr>
          <p:cNvPr id="27" name="TextBox 2">
            <a:extLst>
              <a:ext uri="{FF2B5EF4-FFF2-40B4-BE49-F238E27FC236}">
                <a16:creationId xmlns:a16="http://schemas.microsoft.com/office/drawing/2014/main" id="{D2CBE7E3-BE25-4D4D-BC61-6B665E088F26}"/>
              </a:ext>
            </a:extLst>
          </p:cNvPr>
          <p:cNvSpPr txBox="1"/>
          <p:nvPr/>
        </p:nvSpPr>
        <p:spPr>
          <a:xfrm>
            <a:off x="6621470" y="2664252"/>
            <a:ext cx="453700" cy="30777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rgbClr val="FF0000"/>
                </a:solidFill>
              </a:rPr>
              <a:t>N0</a:t>
            </a:r>
            <a:endParaRPr lang="aa-ET" sz="1400" b="1" dirty="0">
              <a:solidFill>
                <a:srgbClr val="FF0000"/>
              </a:solidFill>
            </a:endParaRPr>
          </a:p>
        </p:txBody>
      </p:sp>
      <p:sp>
        <p:nvSpPr>
          <p:cNvPr id="28" name="TextBox 2">
            <a:extLst>
              <a:ext uri="{FF2B5EF4-FFF2-40B4-BE49-F238E27FC236}">
                <a16:creationId xmlns:a16="http://schemas.microsoft.com/office/drawing/2014/main" id="{02F34871-CD16-4B26-AB19-FF1A1C34558C}"/>
              </a:ext>
            </a:extLst>
          </p:cNvPr>
          <p:cNvSpPr txBox="1"/>
          <p:nvPr/>
        </p:nvSpPr>
        <p:spPr>
          <a:xfrm>
            <a:off x="9550194" y="4742591"/>
            <a:ext cx="453700" cy="30777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rgbClr val="FF0000"/>
                </a:solidFill>
              </a:rPr>
              <a:t>N0</a:t>
            </a:r>
            <a:endParaRPr lang="aa-ET" sz="1400" b="1" dirty="0">
              <a:solidFill>
                <a:srgbClr val="FF0000"/>
              </a:solidFill>
            </a:endParaRPr>
          </a:p>
        </p:txBody>
      </p:sp>
      <p:sp>
        <p:nvSpPr>
          <p:cNvPr id="29" name="TextBox 2">
            <a:extLst>
              <a:ext uri="{FF2B5EF4-FFF2-40B4-BE49-F238E27FC236}">
                <a16:creationId xmlns:a16="http://schemas.microsoft.com/office/drawing/2014/main" id="{206604C3-D7D6-489D-9EFC-0217F72E7B63}"/>
              </a:ext>
            </a:extLst>
          </p:cNvPr>
          <p:cNvSpPr txBox="1"/>
          <p:nvPr/>
        </p:nvSpPr>
        <p:spPr>
          <a:xfrm>
            <a:off x="1196122" y="659858"/>
            <a:ext cx="1483468" cy="307777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rgbClr val="00B0F0"/>
                </a:solidFill>
              </a:rPr>
              <a:t>Conventional N</a:t>
            </a:r>
            <a:endParaRPr lang="aa-ET" sz="1400" b="1" dirty="0">
              <a:solidFill>
                <a:srgbClr val="00B0F0"/>
              </a:solidFill>
            </a:endParaRPr>
          </a:p>
        </p:txBody>
      </p:sp>
      <p:sp>
        <p:nvSpPr>
          <p:cNvPr id="30" name="TextBox 2">
            <a:extLst>
              <a:ext uri="{FF2B5EF4-FFF2-40B4-BE49-F238E27FC236}">
                <a16:creationId xmlns:a16="http://schemas.microsoft.com/office/drawing/2014/main" id="{C67DC570-A828-4CC2-8400-4BB6D7B3F688}"/>
              </a:ext>
            </a:extLst>
          </p:cNvPr>
          <p:cNvSpPr txBox="1"/>
          <p:nvPr/>
        </p:nvSpPr>
        <p:spPr>
          <a:xfrm>
            <a:off x="7493530" y="667277"/>
            <a:ext cx="1483468" cy="307777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rgbClr val="00B0F0"/>
                </a:solidFill>
              </a:rPr>
              <a:t>Conventional N</a:t>
            </a:r>
            <a:endParaRPr lang="aa-ET" sz="1400" b="1" dirty="0">
              <a:solidFill>
                <a:srgbClr val="00B0F0"/>
              </a:solidFill>
            </a:endParaRPr>
          </a:p>
        </p:txBody>
      </p:sp>
      <p:sp>
        <p:nvSpPr>
          <p:cNvPr id="31" name="TextBox 2">
            <a:extLst>
              <a:ext uri="{FF2B5EF4-FFF2-40B4-BE49-F238E27FC236}">
                <a16:creationId xmlns:a16="http://schemas.microsoft.com/office/drawing/2014/main" id="{9DB02D08-8E3B-4CDD-BED4-283E139D0ACF}"/>
              </a:ext>
            </a:extLst>
          </p:cNvPr>
          <p:cNvSpPr txBox="1"/>
          <p:nvPr/>
        </p:nvSpPr>
        <p:spPr>
          <a:xfrm>
            <a:off x="4565096" y="2618434"/>
            <a:ext cx="1485847" cy="307777"/>
          </a:xfrm>
          <a:prstGeom prst="rect">
            <a:avLst/>
          </a:prstGeom>
          <a:solidFill>
            <a:schemeClr val="bg1"/>
          </a:solidFill>
          <a:ln w="1905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rgbClr val="00B0F0"/>
                </a:solidFill>
              </a:rPr>
              <a:t>Conventional N</a:t>
            </a:r>
            <a:endParaRPr lang="aa-ET" sz="1400" b="1" dirty="0">
              <a:solidFill>
                <a:srgbClr val="00B0F0"/>
              </a:solidFill>
            </a:endParaRPr>
          </a:p>
        </p:txBody>
      </p:sp>
      <p:sp>
        <p:nvSpPr>
          <p:cNvPr id="32" name="TextBox 2">
            <a:extLst>
              <a:ext uri="{FF2B5EF4-FFF2-40B4-BE49-F238E27FC236}">
                <a16:creationId xmlns:a16="http://schemas.microsoft.com/office/drawing/2014/main" id="{BADAB918-66EB-4637-BEDA-B63E15117F1F}"/>
              </a:ext>
            </a:extLst>
          </p:cNvPr>
          <p:cNvSpPr txBox="1"/>
          <p:nvPr/>
        </p:nvSpPr>
        <p:spPr>
          <a:xfrm>
            <a:off x="2143896" y="4713324"/>
            <a:ext cx="1481899" cy="307777"/>
          </a:xfrm>
          <a:prstGeom prst="rect">
            <a:avLst/>
          </a:prstGeom>
          <a:solidFill>
            <a:schemeClr val="bg1"/>
          </a:solidFill>
          <a:ln w="1905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rgbClr val="00B0F0"/>
                </a:solidFill>
              </a:rPr>
              <a:t>Conventional N</a:t>
            </a:r>
            <a:endParaRPr lang="aa-ET" sz="1400" b="1" dirty="0">
              <a:solidFill>
                <a:srgbClr val="00B0F0"/>
              </a:solidFill>
            </a:endParaRPr>
          </a:p>
        </p:txBody>
      </p:sp>
      <p:sp>
        <p:nvSpPr>
          <p:cNvPr id="33" name="TextBox 2">
            <a:extLst>
              <a:ext uri="{FF2B5EF4-FFF2-40B4-BE49-F238E27FC236}">
                <a16:creationId xmlns:a16="http://schemas.microsoft.com/office/drawing/2014/main" id="{4E00C19F-0CF6-4B20-9D6C-3C5DC9809F44}"/>
              </a:ext>
            </a:extLst>
          </p:cNvPr>
          <p:cNvSpPr txBox="1"/>
          <p:nvPr/>
        </p:nvSpPr>
        <p:spPr>
          <a:xfrm rot="16200000">
            <a:off x="470368" y="1606538"/>
            <a:ext cx="694527" cy="30777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/>
              <a:t>2021</a:t>
            </a:r>
            <a:endParaRPr lang="aa-ET" sz="1400" b="1" dirty="0"/>
          </a:p>
        </p:txBody>
      </p:sp>
      <p:sp>
        <p:nvSpPr>
          <p:cNvPr id="34" name="TextBox 2">
            <a:extLst>
              <a:ext uri="{FF2B5EF4-FFF2-40B4-BE49-F238E27FC236}">
                <a16:creationId xmlns:a16="http://schemas.microsoft.com/office/drawing/2014/main" id="{B18A07BE-9FB8-46C8-9FB3-178296C6ECBE}"/>
              </a:ext>
            </a:extLst>
          </p:cNvPr>
          <p:cNvSpPr txBox="1"/>
          <p:nvPr/>
        </p:nvSpPr>
        <p:spPr>
          <a:xfrm rot="16200000">
            <a:off x="6606978" y="1660809"/>
            <a:ext cx="694527" cy="30777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/>
              <a:t>2022</a:t>
            </a:r>
            <a:endParaRPr lang="aa-ET" sz="1400" b="1" dirty="0"/>
          </a:p>
        </p:txBody>
      </p:sp>
      <p:sp>
        <p:nvSpPr>
          <p:cNvPr id="35" name="TextBox 2">
            <a:extLst>
              <a:ext uri="{FF2B5EF4-FFF2-40B4-BE49-F238E27FC236}">
                <a16:creationId xmlns:a16="http://schemas.microsoft.com/office/drawing/2014/main" id="{ACB887A8-BF3B-46F6-9E38-062D988A759A}"/>
              </a:ext>
            </a:extLst>
          </p:cNvPr>
          <p:cNvSpPr txBox="1"/>
          <p:nvPr/>
        </p:nvSpPr>
        <p:spPr>
          <a:xfrm rot="16200000">
            <a:off x="3734794" y="3840504"/>
            <a:ext cx="694527" cy="30777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/>
              <a:t>2023</a:t>
            </a:r>
            <a:endParaRPr lang="aa-ET" sz="1400" b="1" dirty="0"/>
          </a:p>
        </p:txBody>
      </p:sp>
      <p:sp>
        <p:nvSpPr>
          <p:cNvPr id="37" name="TextBox 2">
            <a:extLst>
              <a:ext uri="{FF2B5EF4-FFF2-40B4-BE49-F238E27FC236}">
                <a16:creationId xmlns:a16="http://schemas.microsoft.com/office/drawing/2014/main" id="{07A5735D-59C0-47D1-87F3-29D27BA12DAD}"/>
              </a:ext>
            </a:extLst>
          </p:cNvPr>
          <p:cNvSpPr txBox="1"/>
          <p:nvPr/>
        </p:nvSpPr>
        <p:spPr>
          <a:xfrm rot="16200000">
            <a:off x="526119" y="5388367"/>
            <a:ext cx="694527" cy="30777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/>
              <a:t>2024</a:t>
            </a:r>
            <a:endParaRPr lang="aa-ET" sz="1400" b="1" dirty="0"/>
          </a:p>
        </p:txBody>
      </p:sp>
    </p:spTree>
    <p:extLst>
      <p:ext uri="{BB962C8B-B14F-4D97-AF65-F5344CB8AC3E}">
        <p14:creationId xmlns:p14="http://schemas.microsoft.com/office/powerpoint/2010/main" val="22657433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5E3C772-BD37-468A-9A8F-D02CFE1A94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276225"/>
            <a:ext cx="10515600" cy="600075"/>
          </a:xfrm>
        </p:spPr>
        <p:txBody>
          <a:bodyPr/>
          <a:lstStyle/>
          <a:p>
            <a:r>
              <a:rPr lang="en-GB" dirty="0"/>
              <a:t>Data preparation</a:t>
            </a:r>
            <a:endParaRPr lang="en-CH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F804F36-4B11-46DF-A3D8-4BE8276AB2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1112500" cy="4351338"/>
          </a:xfrm>
        </p:spPr>
        <p:txBody>
          <a:bodyPr>
            <a:normAutofit fontScale="77500" lnSpcReduction="20000"/>
          </a:bodyPr>
          <a:lstStyle/>
          <a:p>
            <a:pPr algn="just"/>
            <a:r>
              <a:rPr lang="en-GB" dirty="0"/>
              <a:t>The varieties tested are not always the same over years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GB" dirty="0"/>
              <a:t> Find common varieties tested over 4 years</a:t>
            </a:r>
          </a:p>
          <a:p>
            <a:pPr algn="just">
              <a:buFont typeface="Wingdings" panose="05000000000000000000" pitchFamily="2" charset="2"/>
              <a:buChar char="Ø"/>
            </a:pPr>
            <a:endParaRPr lang="en-GB" dirty="0"/>
          </a:p>
          <a:p>
            <a:pPr algn="just"/>
            <a:r>
              <a:rPr lang="en-GB" dirty="0"/>
              <a:t>The measurements to evaluate the variety performance are not always the same over years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GB" dirty="0"/>
              <a:t> Find common variables measured over 4 years</a:t>
            </a:r>
          </a:p>
          <a:p>
            <a:pPr algn="just">
              <a:buFont typeface="Wingdings" panose="05000000000000000000" pitchFamily="2" charset="2"/>
              <a:buChar char="Ø"/>
            </a:pPr>
            <a:endParaRPr lang="en-GB" dirty="0"/>
          </a:p>
          <a:p>
            <a:pPr algn="just"/>
            <a:r>
              <a:rPr lang="en-GB" dirty="0"/>
              <a:t>Due to experimental issue some values are lost and one replicate less can imbalance the statistical analysis (especially with rep=3)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GB" dirty="0"/>
              <a:t> Remove varieties with not sufficient replicates</a:t>
            </a:r>
          </a:p>
          <a:p>
            <a:pPr algn="just">
              <a:buFont typeface="Wingdings" panose="05000000000000000000" pitchFamily="2" charset="2"/>
              <a:buChar char="Ø"/>
            </a:pPr>
            <a:endParaRPr lang="en-GB" dirty="0"/>
          </a:p>
          <a:p>
            <a:pPr algn="just"/>
            <a:r>
              <a:rPr lang="en-GB" dirty="0"/>
              <a:t>Datasets are stored by years on excel sheet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GB" dirty="0"/>
              <a:t> Merge datasets for over years analysis and visualisation</a:t>
            </a:r>
          </a:p>
          <a:p>
            <a:pPr>
              <a:buFont typeface="Wingdings" panose="05000000000000000000" pitchFamily="2" charset="2"/>
              <a:buChar char="Ø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923703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439C2DFE-C652-4BE4-BDF0-C6E470853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287588"/>
            <a:ext cx="10515600" cy="1325563"/>
          </a:xfrm>
        </p:spPr>
        <p:txBody>
          <a:bodyPr/>
          <a:lstStyle/>
          <a:p>
            <a:r>
              <a:rPr lang="en-GB" dirty="0"/>
              <a:t>Estimate statistical differences between varieties at N treatments and years level: grain yield</a:t>
            </a:r>
            <a:endParaRPr lang="en-CH" dirty="0"/>
          </a:p>
        </p:txBody>
      </p:sp>
      <p:pic>
        <p:nvPicPr>
          <p:cNvPr id="6" name="Picture 3">
            <a:extLst>
              <a:ext uri="{FF2B5EF4-FFF2-40B4-BE49-F238E27FC236}">
                <a16:creationId xmlns:a16="http://schemas.microsoft.com/office/drawing/2014/main" id="{34EFDC1D-D888-4260-BC5D-DD4DEC5268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242" y="1133933"/>
            <a:ext cx="5754856" cy="5245979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1E4CC16-481D-4ABB-AF3D-8EA6B1D35F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10648" y="1621337"/>
            <a:ext cx="5646402" cy="4271169"/>
          </a:xfrm>
        </p:spPr>
        <p:txBody>
          <a:bodyPr>
            <a:normAutofit/>
          </a:bodyPr>
          <a:lstStyle/>
          <a:p>
            <a:pPr algn="just"/>
            <a:r>
              <a:rPr lang="en-GB" dirty="0"/>
              <a:t> Conventional N treatment: higher grain yield 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GB" dirty="0"/>
              <a:t> high effect in 2022 (dry year)</a:t>
            </a:r>
          </a:p>
          <a:p>
            <a:pPr>
              <a:buFont typeface="Wingdings" panose="05000000000000000000" pitchFamily="2" charset="2"/>
              <a:buChar char="Ø"/>
            </a:pPr>
            <a:endParaRPr lang="en-GB" dirty="0"/>
          </a:p>
          <a:p>
            <a:r>
              <a:rPr lang="en-GB" dirty="0"/>
              <a:t> Varieties: grain yield performance depending on years an N treatment blocks</a:t>
            </a:r>
          </a:p>
        </p:txBody>
      </p:sp>
    </p:spTree>
    <p:extLst>
      <p:ext uri="{BB962C8B-B14F-4D97-AF65-F5344CB8AC3E}">
        <p14:creationId xmlns:p14="http://schemas.microsoft.com/office/powerpoint/2010/main" val="874796870"/>
      </p:ext>
    </p:extLst>
  </p:cSld>
  <p:clrMapOvr>
    <a:masterClrMapping/>
  </p:clrMapOvr>
</p:sld>
</file>

<file path=ppt/theme/theme1.xml><?xml version="1.0" encoding="utf-8"?>
<a:theme xmlns:a="http://schemas.openxmlformats.org/drawingml/2006/main" name="Agroscope_PowerPoint-Präsentation_2013_d">
  <a:themeElements>
    <a:clrScheme name="ART_PPT-Vorlage_deutsch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ART_PPT-Vorlage_deutsch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CH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CH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ART_PPT-Vorlage_deutsch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RT_PPT-Vorlage_deutsch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RT_PPT-Vorlage_deutsch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RT_PPT-Vorlage_deutsch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RT_PPT-Vorlage_deutsch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RT_PPT-Vorlage_deutsch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RT_PPT-Vorlage_deutsch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RT_PPT-Vorlage_deutsch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RT_PPT-Vorlage_deutsch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RT_PPT-Vorlage_deutsch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RT_PPT-Vorlage_deutsch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RT_PPT-Vorlage_deutsch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raesentation-englisch" id="{20F4A5E0-F53D-46D5-85EF-939955188972}" vid="{93661A20-261B-47A4-BEAB-E247E643105C}"/>
    </a:ext>
  </a:extLst>
</a:theme>
</file>

<file path=ppt/theme/theme2.xml><?xml version="1.0" encoding="utf-8"?>
<a:theme xmlns:a="http://schemas.openxmlformats.org/drawingml/2006/main" name="Thèm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EN Agroscope wide</Template>
  <TotalTime>0</TotalTime>
  <Words>1229</Words>
  <Application>Microsoft Office PowerPoint</Application>
  <PresentationFormat>Grand écran</PresentationFormat>
  <Paragraphs>235</Paragraphs>
  <Slides>29</Slides>
  <Notes>7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29</vt:i4>
      </vt:variant>
    </vt:vector>
  </HeadingPairs>
  <TitlesOfParts>
    <vt:vector size="35" baseType="lpstr">
      <vt:lpstr>Arial</vt:lpstr>
      <vt:lpstr>Calibri</vt:lpstr>
      <vt:lpstr>Trebuchet MS</vt:lpstr>
      <vt:lpstr>var(--jp-code-font-family)</vt:lpstr>
      <vt:lpstr>Wingdings</vt:lpstr>
      <vt:lpstr>Agroscope_PowerPoint-Präsentation_2013_d</vt:lpstr>
      <vt:lpstr>Présentation PowerPoint</vt:lpstr>
      <vt:lpstr>Présentation PowerPoint</vt:lpstr>
      <vt:lpstr>Variety trial context</vt:lpstr>
      <vt:lpstr>Case study: variety trial with 2 treatments over 4 years</vt:lpstr>
      <vt:lpstr>Case study: field experimental design</vt:lpstr>
      <vt:lpstr>Case study: experimental design</vt:lpstr>
      <vt:lpstr>Case study: field trials over 4 years</vt:lpstr>
      <vt:lpstr>Data preparation</vt:lpstr>
      <vt:lpstr>Estimate statistical differences between varieties at N treatments and years level: grain yield</vt:lpstr>
      <vt:lpstr>Model parameters</vt:lpstr>
      <vt:lpstr>Statistical test option (&gt; 2 groups): ANOVA</vt:lpstr>
      <vt:lpstr>Data distribution by year and N treatment block</vt:lpstr>
      <vt:lpstr>Linear mixed model</vt:lpstr>
      <vt:lpstr>Fit linear mixed models for each N treatments</vt:lpstr>
      <vt:lpstr>N0 analysis: 2021</vt:lpstr>
      <vt:lpstr>Conventional N analysis: 2021</vt:lpstr>
      <vt:lpstr>N0 analysis: 2022</vt:lpstr>
      <vt:lpstr>Conventional N analysis: 2022</vt:lpstr>
      <vt:lpstr>N0 analysis: 2023</vt:lpstr>
      <vt:lpstr>Conventional N analysis: 2023</vt:lpstr>
      <vt:lpstr>N0 analysis: 2024</vt:lpstr>
      <vt:lpstr>Conventional N analysis: 2024</vt:lpstr>
      <vt:lpstr>Summary: statistical differences between varieties</vt:lpstr>
      <vt:lpstr>Spatial heterogeneity: source of variance: 2021 (N0)</vt:lpstr>
      <vt:lpstr>N0 analysis: spatial correction in 2021</vt:lpstr>
      <vt:lpstr>Spatial heterogeneity: source of variance: 2024 (N0)</vt:lpstr>
      <vt:lpstr>N0 analysis: spatial correction in 2024</vt:lpstr>
      <vt:lpstr>Conclusion</vt:lpstr>
      <vt:lpstr>Présentation PowerPoint</vt:lpstr>
    </vt:vector>
  </TitlesOfParts>
  <Company>Bundesverwaltung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</dc:title>
  <dc:creator>Juan Herrera</dc:creator>
  <cp:keywords>Power Point, docId:B9BDBD0B1722874FFB80E27D1163C53D</cp:keywords>
  <cp:lastModifiedBy>Vuille-dit-Bille Nicolas</cp:lastModifiedBy>
  <cp:revision>277</cp:revision>
  <cp:lastPrinted>2003-11-14T16:51:38Z</cp:lastPrinted>
  <dcterms:created xsi:type="dcterms:W3CDTF">2022-10-10T10:17:47Z</dcterms:created>
  <dcterms:modified xsi:type="dcterms:W3CDTF">2024-09-17T08:34:39Z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Utilisation">
    <vt:lpwstr/>
  </property>
  <property fmtid="{D5CDD505-2E9C-101B-9397-08002B2CF9AE}" pid="3" name="Date de mise en application">
    <vt:lpwstr>2007-07-17T00:00:00Z</vt:lpwstr>
  </property>
  <property fmtid="{D5CDD505-2E9C-101B-9397-08002B2CF9AE}" pid="4" name="ContentType">
    <vt:lpwstr>Document</vt:lpwstr>
  </property>
  <property fmtid="{D5CDD505-2E9C-101B-9397-08002B2CF9AE}" pid="5" name="Langue">
    <vt:lpwstr>I</vt:lpwstr>
  </property>
  <property fmtid="{D5CDD505-2E9C-101B-9397-08002B2CF9AE}" pid="6" name="Resp./Verantw.">
    <vt:lpwstr>Resp. processus / Prozess Verantw.</vt:lpwstr>
  </property>
  <property fmtid="{D5CDD505-2E9C-101B-9397-08002B2CF9AE}" pid="7" name="Process">
    <vt:lpwstr>Administration</vt:lpwstr>
  </property>
  <property fmtid="{D5CDD505-2E9C-101B-9397-08002B2CF9AE}" pid="8" name="Category">
    <vt:lpwstr>Form</vt:lpwstr>
  </property>
  <property fmtid="{D5CDD505-2E9C-101B-9397-08002B2CF9AE}" pid="9" name="Item Language">
    <vt:lpwstr>German</vt:lpwstr>
  </property>
  <property fmtid="{D5CDD505-2E9C-101B-9397-08002B2CF9AE}" pid="10" name="English Version">
    <vt:lpwstr>13</vt:lpwstr>
  </property>
  <property fmtid="{D5CDD505-2E9C-101B-9397-08002B2CF9AE}" pid="11" name="Italian Version">
    <vt:lpwstr>12</vt:lpwstr>
  </property>
  <property fmtid="{D5CDD505-2E9C-101B-9397-08002B2CF9AE}" pid="12" name="French Version">
    <vt:lpwstr>10</vt:lpwstr>
  </property>
  <property fmtid="{D5CDD505-2E9C-101B-9397-08002B2CF9AE}" pid="13" name="German Version">
    <vt:lpwstr>11</vt:lpwstr>
  </property>
  <property fmtid="{D5CDD505-2E9C-101B-9397-08002B2CF9AE}" pid="14" name="display_urn:schemas-microsoft-com:office:office#In_x0020_charge">
    <vt:lpwstr>Rusterholz Peter ACW</vt:lpwstr>
  </property>
  <property fmtid="{D5CDD505-2E9C-101B-9397-08002B2CF9AE}" pid="15" name="In charge">
    <vt:lpwstr>102</vt:lpwstr>
  </property>
</Properties>
</file>